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Lst>
  <p:sldSz cy="6858000" cx="12179300"/>
  <p:notesSz cx="6858000" cy="9144000"/>
  <p:embeddedFontLst>
    <p:embeddedFont>
      <p:font typeface="Merriweather Sans"/>
      <p:regular r:id="rId60"/>
      <p:bold r:id="rId61"/>
      <p:italic r:id="rId62"/>
      <p:boldItalic r:id="rId63"/>
    </p:embeddedFont>
    <p:embeddedFont>
      <p:font typeface="Century Schoolbook"/>
      <p:regular r:id="rId64"/>
      <p:bold r:id="rId65"/>
      <p:italic r:id="rId66"/>
      <p:boldItalic r:id="rId67"/>
    </p:embeddedFont>
    <p:embeddedFont>
      <p:font typeface="Helvetica Neue"/>
      <p:regular r:id="rId68"/>
      <p:bold r:id="rId69"/>
      <p:italic r:id="rId70"/>
      <p:boldItalic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72" roundtripDataSignature="AMtx7miTltoslZv8cokD3A+SqWuEwis5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08EA607-B1B2-4935-9A15-3940FB75A449}">
  <a:tblStyle styleId="{908EA607-B1B2-4935-9A15-3940FB75A449}" styleName="Table_0">
    <a:wholeTbl>
      <a:tcTxStyle b="off" i="off">
        <a:font>
          <a:latin typeface="Lucida Grande"/>
          <a:ea typeface="Lucida Grande"/>
          <a:cs typeface="Lucida Grande"/>
        </a:font>
        <a:srgbClr val="000000"/>
      </a:tcTxStyle>
      <a:tcStyle>
        <a:tcBdr>
          <a:left>
            <a:ln cap="flat" cmpd="sng" w="12700">
              <a:solidFill>
                <a:srgbClr val="F4F4F4"/>
              </a:solidFill>
              <a:prstDash val="solid"/>
              <a:round/>
              <a:headEnd len="sm" w="sm" type="none"/>
              <a:tailEnd len="sm" w="sm" type="none"/>
            </a:ln>
          </a:left>
          <a:right>
            <a:ln cap="flat" cmpd="sng" w="12700">
              <a:solidFill>
                <a:srgbClr val="F4F4F4"/>
              </a:solidFill>
              <a:prstDash val="solid"/>
              <a:round/>
              <a:headEnd len="sm" w="sm" type="none"/>
              <a:tailEnd len="sm" w="sm" type="none"/>
            </a:ln>
          </a:right>
          <a:top>
            <a:ln cap="flat" cmpd="sng" w="12700">
              <a:solidFill>
                <a:srgbClr val="F4F4F4"/>
              </a:solidFill>
              <a:prstDash val="solid"/>
              <a:round/>
              <a:headEnd len="sm" w="sm" type="none"/>
              <a:tailEnd len="sm" w="sm" type="none"/>
            </a:ln>
          </a:top>
          <a:bottom>
            <a:ln cap="flat" cmpd="sng" w="12700">
              <a:solidFill>
                <a:srgbClr val="F4F4F4"/>
              </a:solidFill>
              <a:prstDash val="solid"/>
              <a:round/>
              <a:headEnd len="sm" w="sm" type="none"/>
              <a:tailEnd len="sm" w="sm" type="none"/>
            </a:ln>
          </a:bottom>
          <a:insideH>
            <a:ln cap="flat" cmpd="sng" w="12700">
              <a:solidFill>
                <a:srgbClr val="F4F4F4"/>
              </a:solidFill>
              <a:prstDash val="solid"/>
              <a:round/>
              <a:headEnd len="sm" w="sm" type="none"/>
              <a:tailEnd len="sm" w="sm" type="none"/>
            </a:ln>
          </a:insideH>
          <a:insideV>
            <a:ln cap="flat" cmpd="sng" w="12700">
              <a:solidFill>
                <a:srgbClr val="F4F4F4"/>
              </a:solidFill>
              <a:prstDash val="solid"/>
              <a:round/>
              <a:headEnd len="sm" w="sm" type="none"/>
              <a:tailEnd len="sm" w="sm" type="none"/>
            </a:ln>
          </a:insideV>
        </a:tcBdr>
        <a:fill>
          <a:solidFill>
            <a:srgbClr val="CADFFF"/>
          </a:solidFill>
        </a:fill>
      </a:tcStyle>
    </a:wholeTbl>
    <a:band1H>
      <a:tcTxStyle/>
    </a:band1H>
    <a:band2H>
      <a:tcTxStyle b="off" i="off"/>
      <a:tcStyle>
        <a:fill>
          <a:solidFill>
            <a:srgbClr val="E6F0FF"/>
          </a:solidFill>
        </a:fill>
      </a:tcStyle>
    </a:band2H>
    <a:band1V>
      <a:tcTxStyle/>
    </a:band1V>
    <a:band2V>
      <a:tcTxStyle/>
    </a:band2V>
    <a:lastCol>
      <a:tcTxStyle/>
    </a:lastCol>
    <a:firstCol>
      <a:tcTxStyle b="on" i="off">
        <a:font>
          <a:latin typeface="Lucida Grande"/>
          <a:ea typeface="Lucida Grande"/>
          <a:cs typeface="Lucida Grande"/>
        </a:font>
        <a:srgbClr val="F4F4F4"/>
      </a:tcTxStyle>
      <a:tcStyle>
        <a:tcBdr>
          <a:left>
            <a:ln cap="flat" cmpd="sng" w="12700">
              <a:solidFill>
                <a:srgbClr val="F4F4F4"/>
              </a:solidFill>
              <a:prstDash val="solid"/>
              <a:round/>
              <a:headEnd len="sm" w="sm" type="none"/>
              <a:tailEnd len="sm" w="sm" type="none"/>
            </a:ln>
          </a:left>
          <a:right>
            <a:ln cap="flat" cmpd="sng" w="38100">
              <a:solidFill>
                <a:srgbClr val="F4F4F4"/>
              </a:solidFill>
              <a:prstDash val="solid"/>
              <a:round/>
              <a:headEnd len="sm" w="sm" type="none"/>
              <a:tailEnd len="sm" w="sm" type="none"/>
            </a:ln>
          </a:right>
          <a:top>
            <a:ln cap="flat" cmpd="sng" w="12700">
              <a:solidFill>
                <a:srgbClr val="F4F4F4"/>
              </a:solidFill>
              <a:prstDash val="solid"/>
              <a:round/>
              <a:headEnd len="sm" w="sm" type="none"/>
              <a:tailEnd len="sm" w="sm" type="none"/>
            </a:ln>
          </a:top>
          <a:bottom>
            <a:ln cap="flat" cmpd="sng" w="12700">
              <a:solidFill>
                <a:srgbClr val="F4F4F4"/>
              </a:solidFill>
              <a:prstDash val="solid"/>
              <a:round/>
              <a:headEnd len="sm" w="sm" type="none"/>
              <a:tailEnd len="sm" w="sm" type="none"/>
            </a:ln>
          </a:bottom>
          <a:insideH>
            <a:ln cap="flat" cmpd="sng" w="12700">
              <a:solidFill>
                <a:srgbClr val="F4F4F4"/>
              </a:solidFill>
              <a:prstDash val="solid"/>
              <a:round/>
              <a:headEnd len="sm" w="sm" type="none"/>
              <a:tailEnd len="sm" w="sm" type="none"/>
            </a:ln>
          </a:insideH>
          <a:insideV>
            <a:ln cap="flat" cmpd="sng" w="12700">
              <a:solidFill>
                <a:srgbClr val="F4F4F4"/>
              </a:solidFill>
              <a:prstDash val="solid"/>
              <a:round/>
              <a:headEnd len="sm" w="sm" type="none"/>
              <a:tailEnd len="sm" w="sm" type="none"/>
            </a:ln>
          </a:insideV>
        </a:tcBdr>
        <a:fill>
          <a:solidFill>
            <a:schemeClr val="accent1"/>
          </a:solidFill>
        </a:fill>
      </a:tcStyle>
    </a:firstCol>
    <a:lastRow>
      <a:tcTxStyle b="on" i="off">
        <a:font>
          <a:latin typeface="Lucida Grande"/>
          <a:ea typeface="Lucida Grande"/>
          <a:cs typeface="Lucida Grande"/>
        </a:font>
        <a:srgbClr val="F4F4F4"/>
      </a:tcTxStyle>
      <a:tcStyle>
        <a:tcBdr>
          <a:left>
            <a:ln cap="flat" cmpd="sng" w="12700">
              <a:solidFill>
                <a:srgbClr val="F4F4F4"/>
              </a:solidFill>
              <a:prstDash val="solid"/>
              <a:round/>
              <a:headEnd len="sm" w="sm" type="none"/>
              <a:tailEnd len="sm" w="sm" type="none"/>
            </a:ln>
          </a:left>
          <a:right>
            <a:ln cap="flat" cmpd="sng" w="12700">
              <a:solidFill>
                <a:srgbClr val="F4F4F4"/>
              </a:solidFill>
              <a:prstDash val="solid"/>
              <a:round/>
              <a:headEnd len="sm" w="sm" type="none"/>
              <a:tailEnd len="sm" w="sm" type="none"/>
            </a:ln>
          </a:right>
          <a:top>
            <a:ln cap="flat" cmpd="sng" w="38100">
              <a:solidFill>
                <a:srgbClr val="F4F4F4"/>
              </a:solidFill>
              <a:prstDash val="solid"/>
              <a:round/>
              <a:headEnd len="sm" w="sm" type="none"/>
              <a:tailEnd len="sm" w="sm" type="none"/>
            </a:ln>
          </a:top>
          <a:bottom>
            <a:ln cap="flat" cmpd="sng" w="12700">
              <a:solidFill>
                <a:srgbClr val="F4F4F4"/>
              </a:solidFill>
              <a:prstDash val="solid"/>
              <a:round/>
              <a:headEnd len="sm" w="sm" type="none"/>
              <a:tailEnd len="sm" w="sm" type="none"/>
            </a:ln>
          </a:bottom>
          <a:insideH>
            <a:ln cap="flat" cmpd="sng" w="12700">
              <a:solidFill>
                <a:srgbClr val="F4F4F4"/>
              </a:solidFill>
              <a:prstDash val="solid"/>
              <a:round/>
              <a:headEnd len="sm" w="sm" type="none"/>
              <a:tailEnd len="sm" w="sm" type="none"/>
            </a:ln>
          </a:insideH>
          <a:insideV>
            <a:ln cap="flat" cmpd="sng" w="12700">
              <a:solidFill>
                <a:srgbClr val="F4F4F4"/>
              </a:solidFill>
              <a:prstDash val="solid"/>
              <a:round/>
              <a:headEnd len="sm" w="sm" type="none"/>
              <a:tailEnd len="sm" w="sm" type="none"/>
            </a:ln>
          </a:insideV>
        </a:tcBdr>
        <a:fill>
          <a:solidFill>
            <a:schemeClr val="accent1"/>
          </a:solidFill>
        </a:fill>
      </a:tcStyle>
    </a:lastRow>
    <a:seCell>
      <a:tcTxStyle/>
    </a:seCell>
    <a:swCell>
      <a:tcTxStyle/>
    </a:swCell>
    <a:firstRow>
      <a:tcTxStyle b="on" i="off">
        <a:font>
          <a:latin typeface="Lucida Grande"/>
          <a:ea typeface="Lucida Grande"/>
          <a:cs typeface="Lucida Grande"/>
        </a:font>
        <a:srgbClr val="F4F4F4"/>
      </a:tcTxStyle>
      <a:tcStyle>
        <a:tcBdr>
          <a:left>
            <a:ln cap="flat" cmpd="sng" w="12700">
              <a:solidFill>
                <a:srgbClr val="F4F4F4"/>
              </a:solidFill>
              <a:prstDash val="solid"/>
              <a:round/>
              <a:headEnd len="sm" w="sm" type="none"/>
              <a:tailEnd len="sm" w="sm" type="none"/>
            </a:ln>
          </a:left>
          <a:right>
            <a:ln cap="flat" cmpd="sng" w="12700">
              <a:solidFill>
                <a:srgbClr val="F4F4F4"/>
              </a:solidFill>
              <a:prstDash val="solid"/>
              <a:round/>
              <a:headEnd len="sm" w="sm" type="none"/>
              <a:tailEnd len="sm" w="sm" type="none"/>
            </a:ln>
          </a:right>
          <a:top>
            <a:ln cap="flat" cmpd="sng" w="12700">
              <a:solidFill>
                <a:srgbClr val="F4F4F4"/>
              </a:solidFill>
              <a:prstDash val="solid"/>
              <a:round/>
              <a:headEnd len="sm" w="sm" type="none"/>
              <a:tailEnd len="sm" w="sm" type="none"/>
            </a:ln>
          </a:top>
          <a:bottom>
            <a:ln cap="flat" cmpd="sng" w="38100">
              <a:solidFill>
                <a:srgbClr val="F4F4F4"/>
              </a:solidFill>
              <a:prstDash val="solid"/>
              <a:round/>
              <a:headEnd len="sm" w="sm" type="none"/>
              <a:tailEnd len="sm" w="sm" type="none"/>
            </a:ln>
          </a:bottom>
          <a:insideH>
            <a:ln cap="flat" cmpd="sng" w="12700">
              <a:solidFill>
                <a:srgbClr val="F4F4F4"/>
              </a:solidFill>
              <a:prstDash val="solid"/>
              <a:round/>
              <a:headEnd len="sm" w="sm" type="none"/>
              <a:tailEnd len="sm" w="sm" type="none"/>
            </a:ln>
          </a:insideH>
          <a:insideV>
            <a:ln cap="flat" cmpd="sng" w="12700">
              <a:solidFill>
                <a:srgbClr val="F4F4F4"/>
              </a:solidFill>
              <a:prstDash val="solid"/>
              <a:round/>
              <a:headEnd len="sm" w="sm" type="none"/>
              <a:tailEnd len="sm" w="sm" type="none"/>
            </a:ln>
          </a:insideV>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2" Type="http://customschemas.google.com/relationships/presentationmetadata" Target="meta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HelveticaNeue-boldItalic.fntdata"/><Relationship Id="rId70" Type="http://schemas.openxmlformats.org/officeDocument/2006/relationships/font" Target="fonts/HelveticaNeue-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MerriweatherSans-italic.fntdata"/><Relationship Id="rId61" Type="http://schemas.openxmlformats.org/officeDocument/2006/relationships/font" Target="fonts/MerriweatherSans-bold.fntdata"/><Relationship Id="rId20" Type="http://schemas.openxmlformats.org/officeDocument/2006/relationships/slide" Target="slides/slide15.xml"/><Relationship Id="rId64" Type="http://schemas.openxmlformats.org/officeDocument/2006/relationships/font" Target="fonts/CenturySchoolbook-regular.fntdata"/><Relationship Id="rId63" Type="http://schemas.openxmlformats.org/officeDocument/2006/relationships/font" Target="fonts/MerriweatherSans-boldItalic.fntdata"/><Relationship Id="rId22" Type="http://schemas.openxmlformats.org/officeDocument/2006/relationships/slide" Target="slides/slide17.xml"/><Relationship Id="rId66" Type="http://schemas.openxmlformats.org/officeDocument/2006/relationships/font" Target="fonts/CenturySchoolbook-italic.fntdata"/><Relationship Id="rId21" Type="http://schemas.openxmlformats.org/officeDocument/2006/relationships/slide" Target="slides/slide16.xml"/><Relationship Id="rId65" Type="http://schemas.openxmlformats.org/officeDocument/2006/relationships/font" Target="fonts/CenturySchoolbook-bold.fntdata"/><Relationship Id="rId24" Type="http://schemas.openxmlformats.org/officeDocument/2006/relationships/slide" Target="slides/slide19.xml"/><Relationship Id="rId68" Type="http://schemas.openxmlformats.org/officeDocument/2006/relationships/font" Target="fonts/HelveticaNeue-regular.fntdata"/><Relationship Id="rId23" Type="http://schemas.openxmlformats.org/officeDocument/2006/relationships/slide" Target="slides/slide18.xml"/><Relationship Id="rId67" Type="http://schemas.openxmlformats.org/officeDocument/2006/relationships/font" Target="fonts/CenturySchoolbook-boldItalic.fntdata"/><Relationship Id="rId60" Type="http://schemas.openxmlformats.org/officeDocument/2006/relationships/font" Target="fonts/MerriweatherSans-regular.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HelveticaNeue-bold.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1pPr>
            <a:lvl2pPr indent="-228600" lvl="1" marL="9144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2pPr>
            <a:lvl3pPr indent="-228600" lvl="2" marL="13716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3pPr>
            <a:lvl4pPr indent="-228600" lvl="3" marL="18288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4pPr>
            <a:lvl5pPr indent="-228600" lvl="4" marL="22860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5pPr>
            <a:lvl6pPr indent="-228600" lvl="5" marL="27432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6pPr>
            <a:lvl7pPr indent="-228600" lvl="6" marL="32004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7pPr>
            <a:lvl8pPr indent="-228600" lvl="7" marL="36576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8pPr>
            <a:lvl9pPr indent="-228600" lvl="8" marL="41148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just">
              <a:lnSpc>
                <a:spcPct val="216666"/>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While the osteoclasts and osteocytes do not participate in the race at the epiphyseal plate, they do play essential roles. </a:t>
            </a:r>
            <a:r>
              <a:rPr b="1" lang="en-US" sz="1800">
                <a:solidFill>
                  <a:schemeClr val="accent5"/>
                </a:solidFill>
                <a:latin typeface="Arial"/>
                <a:ea typeface="Arial"/>
                <a:cs typeface="Arial"/>
                <a:sym typeface="Arial"/>
              </a:rPr>
              <a:t>Osteoclasts </a:t>
            </a:r>
            <a:r>
              <a:rPr b="1" lang="en-US" sz="1800">
                <a:solidFill>
                  <a:schemeClr val="dk1"/>
                </a:solidFill>
                <a:latin typeface="Arial"/>
                <a:ea typeface="Arial"/>
                <a:cs typeface="Arial"/>
                <a:sym typeface="Arial"/>
              </a:rPr>
              <a:t>are cells that remove and recycle bone matrix.</a:t>
            </a:r>
            <a:r>
              <a:rPr lang="en-US" sz="1800">
                <a:solidFill>
                  <a:schemeClr val="dk1"/>
                </a:solidFill>
                <a:latin typeface="Arial"/>
                <a:ea typeface="Arial"/>
                <a:cs typeface="Arial"/>
                <a:sym typeface="Arial"/>
              </a:rPr>
              <a:t> In endochondral ossification, </a:t>
            </a:r>
            <a:r>
              <a:rPr b="1" lang="en-US" sz="1800">
                <a:solidFill>
                  <a:schemeClr val="dk1"/>
                </a:solidFill>
                <a:latin typeface="Arial"/>
                <a:ea typeface="Arial"/>
                <a:cs typeface="Arial"/>
                <a:sym typeface="Arial"/>
              </a:rPr>
              <a:t>osteoclasts erode bone in the center of the diaphysis</a:t>
            </a:r>
            <a:r>
              <a:rPr lang="en-US" sz="1800">
                <a:solidFill>
                  <a:schemeClr val="dk1"/>
                </a:solidFill>
                <a:latin typeface="Arial"/>
                <a:ea typeface="Arial"/>
                <a:cs typeface="Arial"/>
                <a:sym typeface="Arial"/>
              </a:rPr>
              <a:t>, creating the </a:t>
            </a:r>
            <a:r>
              <a:rPr b="1" lang="en-US" sz="1800">
                <a:solidFill>
                  <a:schemeClr val="dk1"/>
                </a:solidFill>
                <a:latin typeface="Arial"/>
                <a:ea typeface="Arial"/>
                <a:cs typeface="Arial"/>
                <a:sym typeface="Arial"/>
              </a:rPr>
              <a:t>medullary cavity. </a:t>
            </a:r>
            <a:endParaRPr b="1" sz="1200">
              <a:solidFill>
                <a:schemeClr val="dk1"/>
              </a:solidFill>
            </a:endParaRPr>
          </a:p>
          <a:p>
            <a:pPr indent="0" lvl="0" marL="0" rtl="0" algn="just">
              <a:lnSpc>
                <a:spcPct val="325000"/>
              </a:lnSpc>
              <a:spcBef>
                <a:spcPts val="1200"/>
              </a:spcBef>
              <a:spcAft>
                <a:spcPts val="0"/>
              </a:spcAft>
              <a:buClr>
                <a:schemeClr val="dk1"/>
              </a:buClr>
              <a:buSzPts val="1200"/>
              <a:buFont typeface="Arial"/>
              <a:buNone/>
            </a:pPr>
            <a:r>
              <a:t/>
            </a:r>
            <a:endParaRPr b="1" sz="1200">
              <a:solidFill>
                <a:schemeClr val="dk1"/>
              </a:solidFill>
            </a:endParaRPr>
          </a:p>
          <a:p>
            <a:pPr indent="0" lvl="0" marL="0" rtl="0" algn="just">
              <a:lnSpc>
                <a:spcPct val="216666"/>
              </a:lnSpc>
              <a:spcBef>
                <a:spcPts val="1200"/>
              </a:spcBef>
              <a:spcAft>
                <a:spcPts val="0"/>
              </a:spcAft>
              <a:buClr>
                <a:schemeClr val="dk1"/>
              </a:buClr>
              <a:buSzPts val="1800"/>
              <a:buFont typeface="Arial"/>
              <a:buNone/>
            </a:pPr>
            <a:r>
              <a:rPr b="1" lang="en-US" sz="1800">
                <a:solidFill>
                  <a:schemeClr val="dk1"/>
                </a:solidFill>
                <a:latin typeface="Arial"/>
                <a:ea typeface="Arial"/>
                <a:cs typeface="Arial"/>
                <a:sym typeface="Arial"/>
              </a:rPr>
              <a:t>When an osteoblast is completely surrounded by bone matrix</a:t>
            </a:r>
            <a:r>
              <a:rPr lang="en-US" sz="1800">
                <a:solidFill>
                  <a:schemeClr val="dk1"/>
                </a:solidFill>
                <a:latin typeface="Arial"/>
                <a:ea typeface="Arial"/>
                <a:cs typeface="Arial"/>
                <a:sym typeface="Arial"/>
              </a:rPr>
              <a:t>, it differentiates into an </a:t>
            </a:r>
            <a:r>
              <a:rPr b="1" lang="en-US" sz="1800">
                <a:solidFill>
                  <a:schemeClr val="accent5"/>
                </a:solidFill>
                <a:latin typeface="Arial"/>
                <a:ea typeface="Arial"/>
                <a:cs typeface="Arial"/>
                <a:sym typeface="Arial"/>
              </a:rPr>
              <a:t>osteocyte. </a:t>
            </a:r>
            <a:r>
              <a:rPr lang="en-US" sz="1800">
                <a:solidFill>
                  <a:schemeClr val="dk1"/>
                </a:solidFill>
                <a:latin typeface="Arial"/>
                <a:ea typeface="Arial"/>
                <a:cs typeface="Arial"/>
                <a:sym typeface="Arial"/>
              </a:rPr>
              <a:t>Osteocytes regulate endochondral ossification by monitoring and maintaining the </a:t>
            </a:r>
            <a:r>
              <a:rPr b="1" lang="en-US" sz="1800">
                <a:solidFill>
                  <a:schemeClr val="dk1"/>
                </a:solidFill>
                <a:latin typeface="Arial"/>
                <a:ea typeface="Arial"/>
                <a:cs typeface="Arial"/>
                <a:sym typeface="Arial"/>
              </a:rPr>
              <a:t>protein and mineral</a:t>
            </a:r>
            <a:r>
              <a:rPr lang="en-US" sz="1800">
                <a:solidFill>
                  <a:schemeClr val="dk1"/>
                </a:solidFill>
                <a:latin typeface="Arial"/>
                <a:ea typeface="Arial"/>
                <a:cs typeface="Arial"/>
                <a:sym typeface="Arial"/>
              </a:rPr>
              <a:t> content of </a:t>
            </a:r>
            <a:r>
              <a:rPr b="1" lang="en-US" sz="1800">
                <a:solidFill>
                  <a:schemeClr val="dk1"/>
                </a:solidFill>
                <a:latin typeface="Arial"/>
                <a:ea typeface="Arial"/>
                <a:cs typeface="Arial"/>
                <a:sym typeface="Arial"/>
              </a:rPr>
              <a:t>the surrounding matrix</a:t>
            </a:r>
            <a:r>
              <a:rPr lang="en-US" sz="1800">
                <a:solidFill>
                  <a:schemeClr val="dk1"/>
                </a:solidFill>
                <a:latin typeface="Arial"/>
                <a:ea typeface="Arial"/>
                <a:cs typeface="Arial"/>
                <a:sym typeface="Arial"/>
              </a:rPr>
              <a:t>. Interestingly, an osteocyte can return to an osteoblast if needed. </a:t>
            </a:r>
            <a:endParaRPr sz="1400">
              <a:solidFill>
                <a:schemeClr val="dk1"/>
              </a:solidFill>
              <a:latin typeface="Arial"/>
              <a:ea typeface="Arial"/>
              <a:cs typeface="Arial"/>
              <a:sym typeface="Arial"/>
            </a:endParaRPr>
          </a:p>
          <a:p>
            <a:pPr indent="0" lvl="0" marL="0" rtl="0" algn="l">
              <a:spcBef>
                <a:spcPts val="0"/>
              </a:spcBef>
              <a:spcAft>
                <a:spcPts val="0"/>
              </a:spcAft>
              <a:buNone/>
            </a:pPr>
            <a:r>
              <a:t/>
            </a:r>
            <a:endParaRPr/>
          </a:p>
        </p:txBody>
      </p:sp>
      <p:sp>
        <p:nvSpPr>
          <p:cNvPr id="489" name="Google Shape;489;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just">
              <a:lnSpc>
                <a:spcPct val="216666"/>
              </a:lnSpc>
              <a:spcBef>
                <a:spcPts val="1200"/>
              </a:spcBef>
              <a:spcAft>
                <a:spcPts val="0"/>
              </a:spcAft>
              <a:buClr>
                <a:schemeClr val="dk1"/>
              </a:buClr>
              <a:buSzPts val="1800"/>
              <a:buFont typeface="Arial"/>
              <a:buNone/>
            </a:pPr>
            <a:r>
              <a:rPr lang="en-US" sz="1800">
                <a:solidFill>
                  <a:schemeClr val="dk1"/>
                </a:solidFill>
                <a:latin typeface="Arial"/>
                <a:ea typeface="Arial"/>
                <a:cs typeface="Arial"/>
                <a:sym typeface="Arial"/>
              </a:rPr>
              <a:t>Sandra fractured her bone </a:t>
            </a:r>
            <a:r>
              <a:rPr b="1" lang="en-US" sz="1800">
                <a:solidFill>
                  <a:schemeClr val="accent5"/>
                </a:solidFill>
                <a:latin typeface="Arial"/>
                <a:ea typeface="Arial"/>
                <a:cs typeface="Arial"/>
                <a:sym typeface="Arial"/>
              </a:rPr>
              <a:t>at the epiphyseal plate,</a:t>
            </a:r>
            <a:r>
              <a:rPr lang="en-US" sz="1800">
                <a:solidFill>
                  <a:schemeClr val="dk1"/>
                </a:solidFill>
                <a:latin typeface="Arial"/>
                <a:ea typeface="Arial"/>
                <a:cs typeface="Arial"/>
                <a:sym typeface="Arial"/>
              </a:rPr>
              <a:t> thus damaging the</a:t>
            </a:r>
            <a:r>
              <a:rPr b="1" lang="en-US" sz="1800">
                <a:solidFill>
                  <a:schemeClr val="dk1"/>
                </a:solidFill>
                <a:latin typeface="Arial"/>
                <a:ea typeface="Arial"/>
                <a:cs typeface="Arial"/>
                <a:sym typeface="Arial"/>
              </a:rPr>
              <a:t> epiphyseal cartilage. </a:t>
            </a:r>
            <a:r>
              <a:rPr lang="en-US" sz="1800">
                <a:solidFill>
                  <a:schemeClr val="dk1"/>
                </a:solidFill>
                <a:latin typeface="Arial"/>
                <a:ea typeface="Arial"/>
                <a:cs typeface="Arial"/>
                <a:sym typeface="Arial"/>
              </a:rPr>
              <a:t>Because </a:t>
            </a:r>
            <a:r>
              <a:rPr b="1" lang="en-US" sz="1800">
                <a:solidFill>
                  <a:schemeClr val="dk1"/>
                </a:solidFill>
                <a:latin typeface="Arial"/>
                <a:ea typeface="Arial"/>
                <a:cs typeface="Arial"/>
                <a:sym typeface="Arial"/>
              </a:rPr>
              <a:t>cartilage is avascular, it repairs much more slowly than osseous tissue</a:t>
            </a:r>
            <a:r>
              <a:rPr lang="en-US" sz="1800">
                <a:solidFill>
                  <a:schemeClr val="dk1"/>
                </a:solidFill>
                <a:latin typeface="Arial"/>
                <a:ea typeface="Arial"/>
                <a:cs typeface="Arial"/>
                <a:sym typeface="Arial"/>
              </a:rPr>
              <a:t>, which is highly vascular. Therefore, even though the bone healed properly, Sandra’s left leg did not produce as much cartilage as her right, undamaged, leg. With respect to the race, the injury caused the </a:t>
            </a:r>
            <a:r>
              <a:rPr b="1" lang="en-US" sz="1800">
                <a:solidFill>
                  <a:schemeClr val="accent5"/>
                </a:solidFill>
                <a:latin typeface="Arial"/>
                <a:ea typeface="Arial"/>
                <a:cs typeface="Arial"/>
                <a:sym typeface="Arial"/>
              </a:rPr>
              <a:t>chondroblasts </a:t>
            </a:r>
            <a:r>
              <a:rPr lang="en-US" sz="1800">
                <a:solidFill>
                  <a:schemeClr val="dk1"/>
                </a:solidFill>
                <a:latin typeface="Arial"/>
                <a:ea typeface="Arial"/>
                <a:cs typeface="Arial"/>
                <a:sym typeface="Arial"/>
              </a:rPr>
              <a:t>to slow down in the damaged leg. Therefore, by the time the osteoblasts caught up to the chondroblasts, the chondroblasts had run a shorter distance in the damaged left leg. Because the chondroblasts are responsible for bone lengthening, the result would be a shorter left leg. </a:t>
            </a:r>
            <a:endParaRPr sz="1400">
              <a:solidFill>
                <a:schemeClr val="dk1"/>
              </a:solidFill>
              <a:latin typeface="Arial"/>
              <a:ea typeface="Arial"/>
              <a:cs typeface="Arial"/>
              <a:sym typeface="Arial"/>
            </a:endParaRPr>
          </a:p>
          <a:p>
            <a:pPr indent="0" lvl="0" marL="0" rtl="0" algn="l">
              <a:spcBef>
                <a:spcPts val="0"/>
              </a:spcBef>
              <a:spcAft>
                <a:spcPts val="0"/>
              </a:spcAft>
              <a:buNone/>
            </a:pPr>
            <a:r>
              <a:t/>
            </a:r>
            <a:endParaRPr/>
          </a:p>
        </p:txBody>
      </p:sp>
      <p:sp>
        <p:nvSpPr>
          <p:cNvPr id="507" name="Google Shape;507;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3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5" name="Google Shape;525;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3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3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4" name="Google Shape;554;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3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7" name="Google Shape;587;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4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4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7" name="Google Shape;617;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4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4" name="Google Shape;664;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4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4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just">
              <a:spcBef>
                <a:spcPts val="1200"/>
              </a:spcBef>
              <a:spcAft>
                <a:spcPts val="0"/>
              </a:spcAft>
              <a:buClr>
                <a:schemeClr val="dk1"/>
              </a:buClr>
              <a:buSzPts val="1800"/>
              <a:buFont typeface="Arial"/>
              <a:buNone/>
            </a:pPr>
            <a:r>
              <a:rPr b="1" lang="en-US" sz="2400">
                <a:solidFill>
                  <a:schemeClr val="dk1"/>
                </a:solidFill>
                <a:latin typeface="Arial"/>
                <a:ea typeface="Arial"/>
                <a:cs typeface="Arial"/>
                <a:sym typeface="Arial"/>
              </a:rPr>
              <a:t>GH increases the activity of both the chondroblasts and the osteoblasts.</a:t>
            </a:r>
            <a:r>
              <a:rPr lang="en-US" sz="2400">
                <a:solidFill>
                  <a:schemeClr val="dk1"/>
                </a:solidFill>
                <a:latin typeface="Arial"/>
                <a:ea typeface="Arial"/>
                <a:cs typeface="Arial"/>
                <a:sym typeface="Arial"/>
              </a:rPr>
              <a:t> Therefore, Jose s will likely be taller than disorder will cause his bones to grow at a faster rate and Jose normal. An overactive pituitary is one cause of gigantism. Gigantism is abnormally large growth due to an excess of </a:t>
            </a:r>
            <a:r>
              <a:rPr b="1" lang="en-US" sz="2400">
                <a:solidFill>
                  <a:schemeClr val="dk1"/>
                </a:solidFill>
                <a:latin typeface="Arial"/>
                <a:ea typeface="Arial"/>
                <a:cs typeface="Arial"/>
                <a:sym typeface="Arial"/>
              </a:rPr>
              <a:t>growth hormone during childhood</a:t>
            </a:r>
            <a:r>
              <a:rPr lang="en-US" sz="2400">
                <a:solidFill>
                  <a:schemeClr val="dk1"/>
                </a:solidFill>
                <a:latin typeface="Arial"/>
                <a:ea typeface="Arial"/>
                <a:cs typeface="Arial"/>
                <a:sym typeface="Arial"/>
              </a:rPr>
              <a:t>. A pituitary tumor is another common cause of gigantism. The tallest individual in the world has pituitary gigantism and stands at 8 feet 1 inch. </a:t>
            </a:r>
            <a:endParaRPr sz="2400">
              <a:solidFill>
                <a:schemeClr val="dk1"/>
              </a:solidFill>
            </a:endParaRPr>
          </a:p>
          <a:p>
            <a:pPr indent="0" lvl="0" marL="0" rtl="0" algn="l">
              <a:spcBef>
                <a:spcPts val="0"/>
              </a:spcBef>
              <a:spcAft>
                <a:spcPts val="0"/>
              </a:spcAft>
              <a:buNone/>
            </a:pPr>
            <a:r>
              <a:t/>
            </a:r>
            <a:endParaRPr/>
          </a:p>
        </p:txBody>
      </p:sp>
      <p:sp>
        <p:nvSpPr>
          <p:cNvPr id="688" name="Google Shape;688;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4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just">
              <a:lnSpc>
                <a:spcPct val="216666"/>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Russell would grow throughout childhood and stop growing at puberty with the closure of the </a:t>
            </a:r>
            <a:r>
              <a:rPr b="1" lang="en-US" sz="1800">
                <a:solidFill>
                  <a:schemeClr val="dk1"/>
                </a:solidFill>
                <a:latin typeface="Arial"/>
                <a:ea typeface="Arial"/>
                <a:cs typeface="Arial"/>
                <a:sym typeface="Arial"/>
              </a:rPr>
              <a:t>epiphyseal plate.</a:t>
            </a:r>
            <a:r>
              <a:rPr lang="en-US" sz="1800">
                <a:solidFill>
                  <a:schemeClr val="dk1"/>
                </a:solidFill>
                <a:latin typeface="Arial"/>
                <a:ea typeface="Arial"/>
                <a:cs typeface="Arial"/>
                <a:sym typeface="Arial"/>
              </a:rPr>
              <a:t> The later puberty begins, the later growth would end. Therefore, by the time Russell reaches puberty, he would most likely be taller than normal (he had a longer period of time to grow). </a:t>
            </a:r>
            <a:endParaRPr sz="1400">
              <a:solidFill>
                <a:schemeClr val="dk1"/>
              </a:solidFill>
              <a:latin typeface="Arial"/>
              <a:ea typeface="Arial"/>
              <a:cs typeface="Arial"/>
              <a:sym typeface="Arial"/>
            </a:endParaRPr>
          </a:p>
          <a:p>
            <a:pPr indent="0" lvl="0" marL="0" rtl="0" algn="l">
              <a:spcBef>
                <a:spcPts val="0"/>
              </a:spcBef>
              <a:spcAft>
                <a:spcPts val="0"/>
              </a:spcAft>
              <a:buNone/>
            </a:pPr>
            <a:r>
              <a:t/>
            </a:r>
            <a:endParaRPr/>
          </a:p>
        </p:txBody>
      </p:sp>
      <p:sp>
        <p:nvSpPr>
          <p:cNvPr id="706" name="Google Shape;706;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5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4" name="Google Shape;724;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5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2" name="Google Shape;742;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5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0" name="Google Shape;760;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5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0" name="Google Shape;790;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5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7" name="Google Shape;797;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p5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4" name="Google Shape;824;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p5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1" name="Google Shape;841;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6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8" name="Google Shape;848;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p6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5" name="Google Shape;865;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p6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7" name="Google Shape;877;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p6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8" name="Google Shape;898;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6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5" name="Google Shape;915;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p6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5" name="Google Shape;925;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p6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3" name="Google Shape;943;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p7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1" name="Google Shape;961;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p7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9" name="Google Shape;979;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p7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7" name="Google Shape;997;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p7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5" name="Google Shape;1015;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p7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3" name="Google Shape;1033;p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 name="Shape 1043"/>
        <p:cNvGrpSpPr/>
        <p:nvPr/>
      </p:nvGrpSpPr>
      <p:grpSpPr>
        <a:xfrm>
          <a:off x="0" y="0"/>
          <a:ext cx="0" cy="0"/>
          <a:chOff x="0" y="0"/>
          <a:chExt cx="0" cy="0"/>
        </a:xfrm>
      </p:grpSpPr>
      <p:sp>
        <p:nvSpPr>
          <p:cNvPr id="1044" name="Google Shape;1044;p8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5" name="Google Shape;1045;p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5" name="Shape 1055"/>
        <p:cNvGrpSpPr/>
        <p:nvPr/>
      </p:nvGrpSpPr>
      <p:grpSpPr>
        <a:xfrm>
          <a:off x="0" y="0"/>
          <a:ext cx="0" cy="0"/>
          <a:chOff x="0" y="0"/>
          <a:chExt cx="0" cy="0"/>
        </a:xfrm>
      </p:grpSpPr>
      <p:sp>
        <p:nvSpPr>
          <p:cNvPr id="1056" name="Google Shape;1056;p8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7" name="Google Shape;1057;p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p8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9" name="Google Shape;1069;p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x">
  <p:cSld name="TITLE_AND_BODY">
    <p:spTree>
      <p:nvGrpSpPr>
        <p:cNvPr id="9" name="Shape 9"/>
        <p:cNvGrpSpPr/>
        <p:nvPr/>
      </p:nvGrpSpPr>
      <p:grpSpPr>
        <a:xfrm>
          <a:off x="0" y="0"/>
          <a:ext cx="0" cy="0"/>
          <a:chOff x="0" y="0"/>
          <a:chExt cx="0" cy="0"/>
        </a:xfrm>
      </p:grpSpPr>
      <p:sp>
        <p:nvSpPr>
          <p:cNvPr id="10" name="Google Shape;10;p84"/>
          <p:cNvSpPr txBox="1"/>
          <p:nvPr>
            <p:ph idx="12" type="sldNum"/>
          </p:nvPr>
        </p:nvSpPr>
        <p:spPr>
          <a:xfrm>
            <a:off x="8464523" y="6221732"/>
            <a:ext cx="263978" cy="269237"/>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1pPr>
            <a:lvl2pPr indent="0" lvl="1"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2pPr>
            <a:lvl3pPr indent="0" lvl="2"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3pPr>
            <a:lvl4pPr indent="0" lvl="3"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4pPr>
            <a:lvl5pPr indent="0" lvl="4"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5pPr>
            <a:lvl6pPr indent="0" lvl="5"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6pPr>
            <a:lvl7pPr indent="0" lvl="6"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7pPr>
            <a:lvl8pPr indent="0" lvl="7"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8pPr>
            <a:lvl9pPr indent="0" lvl="8"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p:cSld name="空白">
    <p:spTree>
      <p:nvGrpSpPr>
        <p:cNvPr id="38" name="Shape 38"/>
        <p:cNvGrpSpPr/>
        <p:nvPr/>
      </p:nvGrpSpPr>
      <p:grpSpPr>
        <a:xfrm>
          <a:off x="0" y="0"/>
          <a:ext cx="0" cy="0"/>
          <a:chOff x="0" y="0"/>
          <a:chExt cx="0" cy="0"/>
        </a:xfrm>
      </p:grpSpPr>
      <p:sp>
        <p:nvSpPr>
          <p:cNvPr id="39" name="Google Shape;39;p93"/>
          <p:cNvSpPr txBox="1"/>
          <p:nvPr>
            <p:ph idx="12" type="sldNum"/>
          </p:nvPr>
        </p:nvSpPr>
        <p:spPr>
          <a:xfrm>
            <a:off x="11316842" y="6404292"/>
            <a:ext cx="263979" cy="269237"/>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1pPr>
            <a:lvl2pPr indent="0" lvl="1"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2pPr>
            <a:lvl3pPr indent="0" lvl="2"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3pPr>
            <a:lvl4pPr indent="0" lvl="3"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4pPr>
            <a:lvl5pPr indent="0" lvl="4"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5pPr>
            <a:lvl6pPr indent="0" lvl="5"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6pPr>
            <a:lvl7pPr indent="0" lvl="6"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7pPr>
            <a:lvl8pPr indent="0" lvl="7"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8pPr>
            <a:lvl9pPr indent="0" lvl="8"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p:cSld name="内容与标题">
    <p:spTree>
      <p:nvGrpSpPr>
        <p:cNvPr id="40" name="Shape 40"/>
        <p:cNvGrpSpPr/>
        <p:nvPr/>
      </p:nvGrpSpPr>
      <p:grpSpPr>
        <a:xfrm>
          <a:off x="0" y="0"/>
          <a:ext cx="0" cy="0"/>
          <a:chOff x="0" y="0"/>
          <a:chExt cx="0" cy="0"/>
        </a:xfrm>
      </p:grpSpPr>
      <p:sp>
        <p:nvSpPr>
          <p:cNvPr id="41" name="Google Shape;41;p94"/>
          <p:cNvSpPr txBox="1"/>
          <p:nvPr>
            <p:ph type="title"/>
          </p:nvPr>
        </p:nvSpPr>
        <p:spPr>
          <a:xfrm>
            <a:off x="609520" y="0"/>
            <a:ext cx="4010565" cy="143510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2000"/>
              <a:buFont typeface="Trebuchet MS"/>
              <a:buNone/>
              <a:defRPr b="1" sz="20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2" name="Google Shape;42;p94"/>
          <p:cNvSpPr txBox="1"/>
          <p:nvPr>
            <p:ph idx="1" type="body"/>
          </p:nvPr>
        </p:nvSpPr>
        <p:spPr>
          <a:xfrm>
            <a:off x="4766112" y="273050"/>
            <a:ext cx="6814782" cy="6584950"/>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700"/>
              </a:spcBef>
              <a:spcAft>
                <a:spcPts val="0"/>
              </a:spcAft>
              <a:buClr>
                <a:srgbClr val="000000"/>
              </a:buClr>
              <a:buSzPts val="1800"/>
              <a:buChar char="•"/>
              <a:defRPr/>
            </a:lvl1pPr>
            <a:lvl2pPr indent="-342900" lvl="1" marL="914400" algn="l">
              <a:lnSpc>
                <a:spcPct val="100000"/>
              </a:lnSpc>
              <a:spcBef>
                <a:spcPts val="700"/>
              </a:spcBef>
              <a:spcAft>
                <a:spcPts val="0"/>
              </a:spcAft>
              <a:buClr>
                <a:srgbClr val="000000"/>
              </a:buClr>
              <a:buSzPts val="1800"/>
              <a:buChar char="–"/>
              <a:defRPr/>
            </a:lvl2pPr>
            <a:lvl3pPr indent="-342900" lvl="2" marL="1371600" algn="l">
              <a:lnSpc>
                <a:spcPct val="100000"/>
              </a:lnSpc>
              <a:spcBef>
                <a:spcPts val="700"/>
              </a:spcBef>
              <a:spcAft>
                <a:spcPts val="0"/>
              </a:spcAft>
              <a:buClr>
                <a:srgbClr val="000000"/>
              </a:buClr>
              <a:buSzPts val="1800"/>
              <a:buChar char="•"/>
              <a:defRPr/>
            </a:lvl3pPr>
            <a:lvl4pPr indent="-342900" lvl="3" marL="1828800" algn="l">
              <a:lnSpc>
                <a:spcPct val="100000"/>
              </a:lnSpc>
              <a:spcBef>
                <a:spcPts val="700"/>
              </a:spcBef>
              <a:spcAft>
                <a:spcPts val="0"/>
              </a:spcAft>
              <a:buClr>
                <a:srgbClr val="000000"/>
              </a:buClr>
              <a:buSzPts val="1800"/>
              <a:buChar char="–"/>
              <a:defRPr/>
            </a:lvl4pPr>
            <a:lvl5pPr indent="-342900" lvl="4" marL="2286000" algn="l">
              <a:lnSpc>
                <a:spcPct val="100000"/>
              </a:lnSpc>
              <a:spcBef>
                <a:spcPts val="700"/>
              </a:spcBef>
              <a:spcAft>
                <a:spcPts val="0"/>
              </a:spcAft>
              <a:buClr>
                <a:srgbClr val="000000"/>
              </a:buClr>
              <a:buSzPts val="1800"/>
              <a:buChar char="»"/>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43" name="Google Shape;43;p94"/>
          <p:cNvSpPr txBox="1"/>
          <p:nvPr>
            <p:ph idx="12" type="sldNum"/>
          </p:nvPr>
        </p:nvSpPr>
        <p:spPr>
          <a:xfrm>
            <a:off x="11316842" y="6404292"/>
            <a:ext cx="263979" cy="269237"/>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1pPr>
            <a:lvl2pPr indent="0" lvl="1"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2pPr>
            <a:lvl3pPr indent="0" lvl="2"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3pPr>
            <a:lvl4pPr indent="0" lvl="3"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4pPr>
            <a:lvl5pPr indent="0" lvl="4"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5pPr>
            <a:lvl6pPr indent="0" lvl="5"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6pPr>
            <a:lvl7pPr indent="0" lvl="6"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7pPr>
            <a:lvl8pPr indent="0" lvl="7"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8pPr>
            <a:lvl9pPr indent="0" lvl="8"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p:cSld name="图片与标题">
    <p:spTree>
      <p:nvGrpSpPr>
        <p:cNvPr id="44" name="Shape 44"/>
        <p:cNvGrpSpPr/>
        <p:nvPr/>
      </p:nvGrpSpPr>
      <p:grpSpPr>
        <a:xfrm>
          <a:off x="0" y="0"/>
          <a:ext cx="0" cy="0"/>
          <a:chOff x="0" y="0"/>
          <a:chExt cx="0" cy="0"/>
        </a:xfrm>
      </p:grpSpPr>
      <p:sp>
        <p:nvSpPr>
          <p:cNvPr id="45" name="Google Shape;45;p95"/>
          <p:cNvSpPr txBox="1"/>
          <p:nvPr>
            <p:ph type="title"/>
          </p:nvPr>
        </p:nvSpPr>
        <p:spPr>
          <a:xfrm>
            <a:off x="2389406" y="4800600"/>
            <a:ext cx="7314249" cy="566738"/>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2000"/>
              <a:buFont typeface="Trebuchet MS"/>
              <a:buNone/>
              <a:defRPr b="1" sz="20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6" name="Google Shape;46;p95"/>
          <p:cNvSpPr txBox="1"/>
          <p:nvPr>
            <p:ph idx="1" type="body"/>
          </p:nvPr>
        </p:nvSpPr>
        <p:spPr>
          <a:xfrm>
            <a:off x="2389406" y="5367337"/>
            <a:ext cx="7314249" cy="804874"/>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300"/>
              </a:spcBef>
              <a:spcAft>
                <a:spcPts val="0"/>
              </a:spcAft>
              <a:buClr>
                <a:srgbClr val="000000"/>
              </a:buClr>
              <a:buSzPts val="1400"/>
              <a:buFont typeface="Trebuchet MS"/>
              <a:buNone/>
              <a:defRPr sz="1400"/>
            </a:lvl1pPr>
            <a:lvl2pPr indent="-317500" lvl="1" marL="914400" algn="l">
              <a:lnSpc>
                <a:spcPct val="100000"/>
              </a:lnSpc>
              <a:spcBef>
                <a:spcPts val="300"/>
              </a:spcBef>
              <a:spcAft>
                <a:spcPts val="0"/>
              </a:spcAft>
              <a:buClr>
                <a:srgbClr val="000000"/>
              </a:buClr>
              <a:buSzPts val="1400"/>
              <a:buFont typeface="Trebuchet MS"/>
              <a:buChar char="–"/>
              <a:defRPr sz="1400"/>
            </a:lvl2pPr>
            <a:lvl3pPr indent="-317500" lvl="2" marL="1371600" algn="l">
              <a:lnSpc>
                <a:spcPct val="100000"/>
              </a:lnSpc>
              <a:spcBef>
                <a:spcPts val="300"/>
              </a:spcBef>
              <a:spcAft>
                <a:spcPts val="0"/>
              </a:spcAft>
              <a:buClr>
                <a:srgbClr val="000000"/>
              </a:buClr>
              <a:buSzPts val="1400"/>
              <a:buFont typeface="Trebuchet MS"/>
              <a:buChar char="•"/>
              <a:defRPr sz="1400"/>
            </a:lvl3pPr>
            <a:lvl4pPr indent="-317500" lvl="3" marL="1828800" algn="l">
              <a:lnSpc>
                <a:spcPct val="100000"/>
              </a:lnSpc>
              <a:spcBef>
                <a:spcPts val="300"/>
              </a:spcBef>
              <a:spcAft>
                <a:spcPts val="0"/>
              </a:spcAft>
              <a:buClr>
                <a:srgbClr val="000000"/>
              </a:buClr>
              <a:buSzPts val="1400"/>
              <a:buFont typeface="Trebuchet MS"/>
              <a:buChar char="–"/>
              <a:defRPr sz="1400"/>
            </a:lvl4pPr>
            <a:lvl5pPr indent="-317500" lvl="4" marL="2286000" algn="l">
              <a:lnSpc>
                <a:spcPct val="100000"/>
              </a:lnSpc>
              <a:spcBef>
                <a:spcPts val="300"/>
              </a:spcBef>
              <a:spcAft>
                <a:spcPts val="0"/>
              </a:spcAft>
              <a:buClr>
                <a:srgbClr val="000000"/>
              </a:buClr>
              <a:buSzPts val="1400"/>
              <a:buFont typeface="Trebuchet MS"/>
              <a:buChar char="»"/>
              <a:defRPr sz="1400"/>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47" name="Google Shape;47;p95"/>
          <p:cNvSpPr txBox="1"/>
          <p:nvPr>
            <p:ph idx="12" type="sldNum"/>
          </p:nvPr>
        </p:nvSpPr>
        <p:spPr>
          <a:xfrm>
            <a:off x="11316842" y="6404292"/>
            <a:ext cx="263979" cy="269237"/>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1pPr>
            <a:lvl2pPr indent="0" lvl="1"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2pPr>
            <a:lvl3pPr indent="0" lvl="2"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3pPr>
            <a:lvl4pPr indent="0" lvl="3"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4pPr>
            <a:lvl5pPr indent="0" lvl="4"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5pPr>
            <a:lvl6pPr indent="0" lvl="5"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6pPr>
            <a:lvl7pPr indent="0" lvl="6"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7pPr>
            <a:lvl8pPr indent="0" lvl="7"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8pPr>
            <a:lvl9pPr indent="0" lvl="8"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p:cSld name="标题和竖排文字">
    <p:spTree>
      <p:nvGrpSpPr>
        <p:cNvPr id="48" name="Shape 48"/>
        <p:cNvGrpSpPr/>
        <p:nvPr/>
      </p:nvGrpSpPr>
      <p:grpSpPr>
        <a:xfrm>
          <a:off x="0" y="0"/>
          <a:ext cx="0" cy="0"/>
          <a:chOff x="0" y="0"/>
          <a:chExt cx="0" cy="0"/>
        </a:xfrm>
      </p:grpSpPr>
      <p:sp>
        <p:nvSpPr>
          <p:cNvPr id="49" name="Google Shape;49;p96"/>
          <p:cNvSpPr txBox="1"/>
          <p:nvPr>
            <p:ph type="title"/>
          </p:nvPr>
        </p:nvSpPr>
        <p:spPr>
          <a:xfrm>
            <a:off x="609600" y="92075"/>
            <a:ext cx="10971215" cy="1508126"/>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50" name="Google Shape;50;p96"/>
          <p:cNvSpPr txBox="1"/>
          <p:nvPr>
            <p:ph idx="1" type="body"/>
          </p:nvPr>
        </p:nvSpPr>
        <p:spPr>
          <a:xfrm>
            <a:off x="609600" y="1600200"/>
            <a:ext cx="10971215" cy="5257800"/>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700"/>
              </a:spcBef>
              <a:spcAft>
                <a:spcPts val="0"/>
              </a:spcAft>
              <a:buClr>
                <a:srgbClr val="000000"/>
              </a:buClr>
              <a:buSzPts val="1800"/>
              <a:buChar char="•"/>
              <a:defRPr/>
            </a:lvl1pPr>
            <a:lvl2pPr indent="-342900" lvl="1" marL="914400" algn="l">
              <a:lnSpc>
                <a:spcPct val="100000"/>
              </a:lnSpc>
              <a:spcBef>
                <a:spcPts val="700"/>
              </a:spcBef>
              <a:spcAft>
                <a:spcPts val="0"/>
              </a:spcAft>
              <a:buClr>
                <a:srgbClr val="000000"/>
              </a:buClr>
              <a:buSzPts val="1800"/>
              <a:buChar char="–"/>
              <a:defRPr/>
            </a:lvl2pPr>
            <a:lvl3pPr indent="-342900" lvl="2" marL="1371600" algn="l">
              <a:lnSpc>
                <a:spcPct val="100000"/>
              </a:lnSpc>
              <a:spcBef>
                <a:spcPts val="700"/>
              </a:spcBef>
              <a:spcAft>
                <a:spcPts val="0"/>
              </a:spcAft>
              <a:buClr>
                <a:srgbClr val="000000"/>
              </a:buClr>
              <a:buSzPts val="1800"/>
              <a:buChar char="•"/>
              <a:defRPr/>
            </a:lvl3pPr>
            <a:lvl4pPr indent="-342900" lvl="3" marL="1828800" algn="l">
              <a:lnSpc>
                <a:spcPct val="100000"/>
              </a:lnSpc>
              <a:spcBef>
                <a:spcPts val="700"/>
              </a:spcBef>
              <a:spcAft>
                <a:spcPts val="0"/>
              </a:spcAft>
              <a:buClr>
                <a:srgbClr val="000000"/>
              </a:buClr>
              <a:buSzPts val="1800"/>
              <a:buChar char="–"/>
              <a:defRPr/>
            </a:lvl4pPr>
            <a:lvl5pPr indent="-342900" lvl="4" marL="2286000" algn="l">
              <a:lnSpc>
                <a:spcPct val="100000"/>
              </a:lnSpc>
              <a:spcBef>
                <a:spcPts val="700"/>
              </a:spcBef>
              <a:spcAft>
                <a:spcPts val="0"/>
              </a:spcAft>
              <a:buClr>
                <a:srgbClr val="000000"/>
              </a:buClr>
              <a:buSzPts val="1800"/>
              <a:buChar char="»"/>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51" name="Google Shape;51;p96"/>
          <p:cNvSpPr txBox="1"/>
          <p:nvPr>
            <p:ph idx="12" type="sldNum"/>
          </p:nvPr>
        </p:nvSpPr>
        <p:spPr>
          <a:xfrm>
            <a:off x="11316842" y="6404292"/>
            <a:ext cx="263979" cy="269237"/>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1pPr>
            <a:lvl2pPr indent="0" lvl="1"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2pPr>
            <a:lvl3pPr indent="0" lvl="2"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3pPr>
            <a:lvl4pPr indent="0" lvl="3"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4pPr>
            <a:lvl5pPr indent="0" lvl="4"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5pPr>
            <a:lvl6pPr indent="0" lvl="5"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6pPr>
            <a:lvl7pPr indent="0" lvl="6"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7pPr>
            <a:lvl8pPr indent="0" lvl="7"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8pPr>
            <a:lvl9pPr indent="0" lvl="8"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垂直排列标题与文本">
  <p:cSld name="垂直排列标题与文本">
    <p:spTree>
      <p:nvGrpSpPr>
        <p:cNvPr id="52" name="Shape 52"/>
        <p:cNvGrpSpPr/>
        <p:nvPr/>
      </p:nvGrpSpPr>
      <p:grpSpPr>
        <a:xfrm>
          <a:off x="0" y="0"/>
          <a:ext cx="0" cy="0"/>
          <a:chOff x="0" y="0"/>
          <a:chExt cx="0" cy="0"/>
        </a:xfrm>
      </p:grpSpPr>
      <p:sp>
        <p:nvSpPr>
          <p:cNvPr id="53" name="Google Shape;53;p97"/>
          <p:cNvSpPr txBox="1"/>
          <p:nvPr>
            <p:ph type="title"/>
          </p:nvPr>
        </p:nvSpPr>
        <p:spPr>
          <a:xfrm>
            <a:off x="8838048" y="0"/>
            <a:ext cx="2742855" cy="6400804"/>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54" name="Google Shape;54;p97"/>
          <p:cNvSpPr txBox="1"/>
          <p:nvPr>
            <p:ph idx="1" type="body"/>
          </p:nvPr>
        </p:nvSpPr>
        <p:spPr>
          <a:xfrm>
            <a:off x="609520" y="274639"/>
            <a:ext cx="8025357" cy="6583361"/>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700"/>
              </a:spcBef>
              <a:spcAft>
                <a:spcPts val="0"/>
              </a:spcAft>
              <a:buClr>
                <a:srgbClr val="000000"/>
              </a:buClr>
              <a:buSzPts val="1800"/>
              <a:buChar char="•"/>
              <a:defRPr/>
            </a:lvl1pPr>
            <a:lvl2pPr indent="-342900" lvl="1" marL="914400" algn="l">
              <a:lnSpc>
                <a:spcPct val="100000"/>
              </a:lnSpc>
              <a:spcBef>
                <a:spcPts val="700"/>
              </a:spcBef>
              <a:spcAft>
                <a:spcPts val="0"/>
              </a:spcAft>
              <a:buClr>
                <a:srgbClr val="000000"/>
              </a:buClr>
              <a:buSzPts val="1800"/>
              <a:buChar char="–"/>
              <a:defRPr/>
            </a:lvl2pPr>
            <a:lvl3pPr indent="-342900" lvl="2" marL="1371600" algn="l">
              <a:lnSpc>
                <a:spcPct val="100000"/>
              </a:lnSpc>
              <a:spcBef>
                <a:spcPts val="700"/>
              </a:spcBef>
              <a:spcAft>
                <a:spcPts val="0"/>
              </a:spcAft>
              <a:buClr>
                <a:srgbClr val="000000"/>
              </a:buClr>
              <a:buSzPts val="1800"/>
              <a:buChar char="•"/>
              <a:defRPr/>
            </a:lvl3pPr>
            <a:lvl4pPr indent="-342900" lvl="3" marL="1828800" algn="l">
              <a:lnSpc>
                <a:spcPct val="100000"/>
              </a:lnSpc>
              <a:spcBef>
                <a:spcPts val="700"/>
              </a:spcBef>
              <a:spcAft>
                <a:spcPts val="0"/>
              </a:spcAft>
              <a:buClr>
                <a:srgbClr val="000000"/>
              </a:buClr>
              <a:buSzPts val="1800"/>
              <a:buChar char="–"/>
              <a:defRPr/>
            </a:lvl4pPr>
            <a:lvl5pPr indent="-342900" lvl="4" marL="2286000" algn="l">
              <a:lnSpc>
                <a:spcPct val="100000"/>
              </a:lnSpc>
              <a:spcBef>
                <a:spcPts val="700"/>
              </a:spcBef>
              <a:spcAft>
                <a:spcPts val="0"/>
              </a:spcAft>
              <a:buClr>
                <a:srgbClr val="000000"/>
              </a:buClr>
              <a:buSzPts val="1800"/>
              <a:buChar char="»"/>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55" name="Google Shape;55;p97"/>
          <p:cNvSpPr txBox="1"/>
          <p:nvPr>
            <p:ph idx="12" type="sldNum"/>
          </p:nvPr>
        </p:nvSpPr>
        <p:spPr>
          <a:xfrm>
            <a:off x="11316842" y="6404292"/>
            <a:ext cx="263979" cy="269237"/>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1pPr>
            <a:lvl2pPr indent="0" lvl="1"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2pPr>
            <a:lvl3pPr indent="0" lvl="2"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3pPr>
            <a:lvl4pPr indent="0" lvl="3"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4pPr>
            <a:lvl5pPr indent="0" lvl="4"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5pPr>
            <a:lvl6pPr indent="0" lvl="5"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6pPr>
            <a:lvl7pPr indent="0" lvl="6"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7pPr>
            <a:lvl8pPr indent="0" lvl="7"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8pPr>
            <a:lvl9pPr indent="0" lvl="8"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p:cSld name="标题和内容 2">
    <p:bg>
      <p:bgPr>
        <a:solidFill>
          <a:srgbClr val="FFFFFF"/>
        </a:solidFill>
      </p:bgPr>
    </p:bg>
    <p:spTree>
      <p:nvGrpSpPr>
        <p:cNvPr id="56" name="Shape 56"/>
        <p:cNvGrpSpPr/>
        <p:nvPr/>
      </p:nvGrpSpPr>
      <p:grpSpPr>
        <a:xfrm>
          <a:off x="0" y="0"/>
          <a:ext cx="0" cy="0"/>
          <a:chOff x="0" y="0"/>
          <a:chExt cx="0" cy="0"/>
        </a:xfrm>
      </p:grpSpPr>
      <p:cxnSp>
        <p:nvCxnSpPr>
          <p:cNvPr id="57" name="Google Shape;57;p98"/>
          <p:cNvCxnSpPr/>
          <p:nvPr/>
        </p:nvCxnSpPr>
        <p:spPr>
          <a:xfrm flipH="1">
            <a:off x="10280648" y="-2"/>
            <a:ext cx="8" cy="6858004"/>
          </a:xfrm>
          <a:prstGeom prst="straightConnector1">
            <a:avLst/>
          </a:prstGeom>
          <a:noFill/>
          <a:ln cap="flat" cmpd="sng" w="38100">
            <a:solidFill>
              <a:srgbClr val="FEC2AC">
                <a:alpha val="92941"/>
              </a:srgbClr>
            </a:solidFill>
            <a:prstDash val="solid"/>
            <a:round/>
            <a:headEnd len="sm" w="sm" type="none"/>
            <a:tailEnd len="sm" w="sm" type="none"/>
          </a:ln>
        </p:spPr>
      </p:cxnSp>
      <p:cxnSp>
        <p:nvCxnSpPr>
          <p:cNvPr id="58" name="Google Shape;58;p98"/>
          <p:cNvCxnSpPr/>
          <p:nvPr/>
        </p:nvCxnSpPr>
        <p:spPr>
          <a:xfrm flipH="1">
            <a:off x="1593848" y="0"/>
            <a:ext cx="8" cy="6858001"/>
          </a:xfrm>
          <a:prstGeom prst="straightConnector1">
            <a:avLst/>
          </a:prstGeom>
          <a:noFill/>
          <a:ln cap="flat" cmpd="sng" w="50800">
            <a:solidFill>
              <a:srgbClr val="FEC2AC"/>
            </a:solidFill>
            <a:prstDash val="solid"/>
            <a:round/>
            <a:headEnd len="sm" w="sm" type="none"/>
            <a:tailEnd len="sm" w="sm" type="none"/>
          </a:ln>
        </p:spPr>
      </p:cxnSp>
      <p:cxnSp>
        <p:nvCxnSpPr>
          <p:cNvPr id="59" name="Google Shape;59;p98"/>
          <p:cNvCxnSpPr/>
          <p:nvPr/>
        </p:nvCxnSpPr>
        <p:spPr>
          <a:xfrm flipH="1">
            <a:off x="10509248" y="-2"/>
            <a:ext cx="8" cy="6858004"/>
          </a:xfrm>
          <a:prstGeom prst="straightConnector1">
            <a:avLst/>
          </a:prstGeom>
          <a:noFill/>
          <a:ln cap="flat" cmpd="sng" w="12700">
            <a:solidFill>
              <a:srgbClr val="FE8637"/>
            </a:solidFill>
            <a:prstDash val="solid"/>
            <a:round/>
            <a:headEnd len="sm" w="sm" type="none"/>
            <a:tailEnd len="sm" w="sm" type="none"/>
          </a:ln>
        </p:spPr>
      </p:cxnSp>
      <p:sp>
        <p:nvSpPr>
          <p:cNvPr id="60" name="Google Shape;60;p98"/>
          <p:cNvSpPr/>
          <p:nvPr/>
        </p:nvSpPr>
        <p:spPr>
          <a:xfrm>
            <a:off x="10356850" y="0"/>
            <a:ext cx="304800" cy="6858000"/>
          </a:xfrm>
          <a:prstGeom prst="rect">
            <a:avLst/>
          </a:prstGeom>
          <a:solidFill>
            <a:srgbClr val="FEC2AC">
              <a:alpha val="86666"/>
            </a:srgbClr>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Schoolbook"/>
              <a:buNone/>
            </a:pPr>
            <a:r>
              <a:t/>
            </a:r>
            <a:endParaRPr b="0" i="0" sz="1800" u="none" cap="none" strike="noStrike">
              <a:solidFill>
                <a:srgbClr val="FFFFFF"/>
              </a:solidFill>
              <a:latin typeface="Century Schoolbook"/>
              <a:ea typeface="Century Schoolbook"/>
              <a:cs typeface="Century Schoolbook"/>
              <a:sym typeface="Century Schoolbook"/>
            </a:endParaRPr>
          </a:p>
        </p:txBody>
      </p:sp>
      <p:cxnSp>
        <p:nvCxnSpPr>
          <p:cNvPr id="61" name="Google Shape;61;p98"/>
          <p:cNvCxnSpPr/>
          <p:nvPr/>
        </p:nvCxnSpPr>
        <p:spPr>
          <a:xfrm flipH="1">
            <a:off x="10433048" y="-2"/>
            <a:ext cx="8" cy="6858004"/>
          </a:xfrm>
          <a:prstGeom prst="straightConnector1">
            <a:avLst/>
          </a:prstGeom>
          <a:noFill/>
          <a:ln cap="flat" cmpd="sng" w="9525">
            <a:solidFill>
              <a:srgbClr val="FE8637"/>
            </a:solidFill>
            <a:prstDash val="solid"/>
            <a:round/>
            <a:headEnd len="sm" w="sm" type="none"/>
            <a:tailEnd len="sm" w="sm" type="none"/>
          </a:ln>
        </p:spPr>
      </p:cxnSp>
      <p:sp>
        <p:nvSpPr>
          <p:cNvPr id="62" name="Google Shape;62;p98"/>
          <p:cNvSpPr/>
          <p:nvPr/>
        </p:nvSpPr>
        <p:spPr>
          <a:xfrm>
            <a:off x="9674224" y="5714998"/>
            <a:ext cx="549293" cy="549293"/>
          </a:xfrm>
          <a:prstGeom prst="ellipse">
            <a:avLst/>
          </a:prstGeom>
          <a:solidFill>
            <a:srgbClr val="FE863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entury Schoolbook"/>
              <a:buNone/>
            </a:pPr>
            <a:r>
              <a:t/>
            </a:r>
            <a:endParaRPr b="0" i="0" sz="1800" u="none" cap="none" strike="noStrike">
              <a:solidFill>
                <a:srgbClr val="FFFFFF"/>
              </a:solidFill>
              <a:latin typeface="Century Schoolbook"/>
              <a:ea typeface="Century Schoolbook"/>
              <a:cs typeface="Century Schoolbook"/>
              <a:sym typeface="Century Schoolbook"/>
            </a:endParaRPr>
          </a:p>
        </p:txBody>
      </p:sp>
      <p:sp>
        <p:nvSpPr>
          <p:cNvPr id="63" name="Google Shape;63;p98"/>
          <p:cNvSpPr txBox="1"/>
          <p:nvPr>
            <p:ph type="title"/>
          </p:nvPr>
        </p:nvSpPr>
        <p:spPr>
          <a:xfrm>
            <a:off x="1974850" y="274638"/>
            <a:ext cx="7467600" cy="1143001"/>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575F6D"/>
              </a:buClr>
              <a:buSzPts val="3000"/>
              <a:buFont typeface="Century Schoolbook"/>
              <a:buNone/>
              <a:defRPr sz="3000" cap="small">
                <a:solidFill>
                  <a:srgbClr val="575F6D"/>
                </a:solidFill>
                <a:latin typeface="Century Schoolbook"/>
                <a:ea typeface="Century Schoolbook"/>
                <a:cs typeface="Century Schoolbook"/>
                <a:sym typeface="Century Schoolbook"/>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64" name="Google Shape;64;p98"/>
          <p:cNvSpPr txBox="1"/>
          <p:nvPr>
            <p:ph idx="1" type="body"/>
          </p:nvPr>
        </p:nvSpPr>
        <p:spPr>
          <a:xfrm>
            <a:off x="1974850" y="1600200"/>
            <a:ext cx="7467600" cy="4873753"/>
          </a:xfrm>
          <a:prstGeom prst="rect">
            <a:avLst/>
          </a:prstGeom>
          <a:noFill/>
          <a:ln>
            <a:noFill/>
          </a:ln>
        </p:spPr>
        <p:txBody>
          <a:bodyPr anchorCtr="0" anchor="t" bIns="45700" lIns="45700" spcFirstLastPara="1" rIns="45700" wrap="square" tIns="45700">
            <a:normAutofit/>
          </a:bodyPr>
          <a:lstStyle>
            <a:lvl1pPr indent="-335280" lvl="0" marL="457200" algn="l">
              <a:lnSpc>
                <a:spcPct val="100000"/>
              </a:lnSpc>
              <a:spcBef>
                <a:spcPts val="600"/>
              </a:spcBef>
              <a:spcAft>
                <a:spcPts val="0"/>
              </a:spcAft>
              <a:buClr>
                <a:srgbClr val="FE8637"/>
              </a:buClr>
              <a:buSzPts val="1680"/>
              <a:buFont typeface="Century Schoolbook"/>
              <a:buChar char="○"/>
              <a:defRPr sz="2400">
                <a:latin typeface="Century Schoolbook"/>
                <a:ea typeface="Century Schoolbook"/>
                <a:cs typeface="Century Schoolbook"/>
                <a:sym typeface="Century Schoolbook"/>
              </a:defRPr>
            </a:lvl1pPr>
            <a:lvl2pPr indent="-350519" lvl="1" marL="914400" algn="l">
              <a:lnSpc>
                <a:spcPct val="100000"/>
              </a:lnSpc>
              <a:spcBef>
                <a:spcPts val="600"/>
              </a:spcBef>
              <a:spcAft>
                <a:spcPts val="0"/>
              </a:spcAft>
              <a:buClr>
                <a:srgbClr val="FE8637"/>
              </a:buClr>
              <a:buSzPts val="1920"/>
              <a:buFont typeface="Century Schoolbook"/>
              <a:buChar char="●"/>
              <a:defRPr sz="2400">
                <a:latin typeface="Century Schoolbook"/>
                <a:ea typeface="Century Schoolbook"/>
                <a:cs typeface="Century Schoolbook"/>
                <a:sym typeface="Century Schoolbook"/>
              </a:defRPr>
            </a:lvl2pPr>
            <a:lvl3pPr indent="-320039" lvl="2" marL="1371600" algn="l">
              <a:lnSpc>
                <a:spcPct val="100000"/>
              </a:lnSpc>
              <a:spcBef>
                <a:spcPts val="600"/>
              </a:spcBef>
              <a:spcAft>
                <a:spcPts val="0"/>
              </a:spcAft>
              <a:buClr>
                <a:srgbClr val="FE8637"/>
              </a:buClr>
              <a:buSzPts val="1440"/>
              <a:buFont typeface="Century Schoolbook"/>
              <a:buChar char="○"/>
              <a:defRPr sz="2400">
                <a:latin typeface="Century Schoolbook"/>
                <a:ea typeface="Century Schoolbook"/>
                <a:cs typeface="Century Schoolbook"/>
                <a:sym typeface="Century Schoolbook"/>
              </a:defRPr>
            </a:lvl3pPr>
            <a:lvl4pPr indent="-320039" lvl="3" marL="1828800" algn="l">
              <a:lnSpc>
                <a:spcPct val="100000"/>
              </a:lnSpc>
              <a:spcBef>
                <a:spcPts val="600"/>
              </a:spcBef>
              <a:spcAft>
                <a:spcPts val="0"/>
              </a:spcAft>
              <a:buClr>
                <a:srgbClr val="FE8637"/>
              </a:buClr>
              <a:buSzPts val="1440"/>
              <a:buFont typeface="Century Schoolbook"/>
              <a:buChar char="○"/>
              <a:defRPr sz="2400">
                <a:latin typeface="Century Schoolbook"/>
                <a:ea typeface="Century Schoolbook"/>
                <a:cs typeface="Century Schoolbook"/>
                <a:sym typeface="Century Schoolbook"/>
              </a:defRPr>
            </a:lvl4pPr>
            <a:lvl5pPr indent="-332232" lvl="4" marL="2286000" algn="l">
              <a:lnSpc>
                <a:spcPct val="100000"/>
              </a:lnSpc>
              <a:spcBef>
                <a:spcPts val="600"/>
              </a:spcBef>
              <a:spcAft>
                <a:spcPts val="0"/>
              </a:spcAft>
              <a:buClr>
                <a:srgbClr val="FE8637"/>
              </a:buClr>
              <a:buSzPts val="1632"/>
              <a:buFont typeface="Century Schoolbook"/>
              <a:buChar char="●"/>
              <a:defRPr sz="2400">
                <a:latin typeface="Century Schoolbook"/>
                <a:ea typeface="Century Schoolbook"/>
                <a:cs typeface="Century Schoolbook"/>
                <a:sym typeface="Century Schoolbook"/>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65" name="Google Shape;65;p98"/>
          <p:cNvSpPr txBox="1"/>
          <p:nvPr>
            <p:ph idx="12" type="sldNum"/>
          </p:nvPr>
        </p:nvSpPr>
        <p:spPr>
          <a:xfrm>
            <a:off x="9801087" y="5849990"/>
            <a:ext cx="301904" cy="288820"/>
          </a:xfrm>
          <a:prstGeom prst="rect">
            <a:avLst/>
          </a:prstGeom>
          <a:noFill/>
          <a:ln>
            <a:noFill/>
          </a:ln>
        </p:spPr>
        <p:txBody>
          <a:bodyPr anchorCtr="0" anchor="ctr" bIns="45700" lIns="45700" spcFirstLastPara="1" rIns="45700" wrap="square" tIns="45700">
            <a:spAutoFit/>
          </a:bodyPr>
          <a:lstStyle>
            <a:lvl1pPr indent="0" lvl="0" marL="0" marR="0" algn="ctr">
              <a:lnSpc>
                <a:spcPct val="100000"/>
              </a:lnSpc>
              <a:spcBef>
                <a:spcPts val="0"/>
              </a:spcBef>
              <a:spcAft>
                <a:spcPts val="0"/>
              </a:spcAft>
              <a:buClr>
                <a:srgbClr val="FFFFFF"/>
              </a:buClr>
              <a:buSzPts val="1400"/>
              <a:buFont typeface="Arial"/>
              <a:buNone/>
              <a:defRPr b="1" sz="1400">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FFFFFF"/>
              </a:buClr>
              <a:buSzPts val="1400"/>
              <a:buFont typeface="Arial"/>
              <a:buNone/>
              <a:defRPr b="1" sz="1400">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FFFFFF"/>
              </a:buClr>
              <a:buSzPts val="1400"/>
              <a:buFont typeface="Arial"/>
              <a:buNone/>
              <a:defRPr b="1" sz="1400">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FFFFFF"/>
              </a:buClr>
              <a:buSzPts val="1400"/>
              <a:buFont typeface="Arial"/>
              <a:buNone/>
              <a:defRPr b="1" sz="1400">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FFFFFF"/>
              </a:buClr>
              <a:buSzPts val="1400"/>
              <a:buFont typeface="Arial"/>
              <a:buNone/>
              <a:defRPr b="1" sz="1400">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FFFFFF"/>
              </a:buClr>
              <a:buSzPts val="1400"/>
              <a:buFont typeface="Arial"/>
              <a:buNone/>
              <a:defRPr b="1" sz="1400">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FFFFFF"/>
              </a:buClr>
              <a:buSzPts val="1400"/>
              <a:buFont typeface="Arial"/>
              <a:buNone/>
              <a:defRPr b="1" sz="1400">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FFFFFF"/>
              </a:buClr>
              <a:buSzPts val="1400"/>
              <a:buFont typeface="Arial"/>
              <a:buNone/>
              <a:defRPr b="1" sz="1400">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FFFFFF"/>
              </a:buClr>
              <a:buSzPts val="1400"/>
              <a:buFont typeface="Arial"/>
              <a:buNone/>
              <a:defRPr b="1" sz="1400">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0" sz="1200">
              <a:solidFill>
                <a:srgbClr val="888888"/>
              </a:solidFill>
              <a:latin typeface="Trebuchet MS"/>
              <a:ea typeface="Trebuchet MS"/>
              <a:cs typeface="Trebuchet MS"/>
              <a:sym typeface="Trebuchet M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p:cSld name="TITLE_AND_BODY 3">
    <p:bg>
      <p:bgPr>
        <a:solidFill>
          <a:srgbClr val="FFFFFF"/>
        </a:solidFill>
      </p:bgPr>
    </p:bg>
    <p:spTree>
      <p:nvGrpSpPr>
        <p:cNvPr id="66" name="Shape 66"/>
        <p:cNvGrpSpPr/>
        <p:nvPr/>
      </p:nvGrpSpPr>
      <p:grpSpPr>
        <a:xfrm>
          <a:off x="0" y="0"/>
          <a:ext cx="0" cy="0"/>
          <a:chOff x="0" y="0"/>
          <a:chExt cx="0" cy="0"/>
        </a:xfrm>
      </p:grpSpPr>
      <p:sp>
        <p:nvSpPr>
          <p:cNvPr id="67" name="Google Shape;67;p99"/>
          <p:cNvSpPr txBox="1"/>
          <p:nvPr>
            <p:ph type="title"/>
          </p:nvPr>
        </p:nvSpPr>
        <p:spPr>
          <a:xfrm>
            <a:off x="415167" y="596318"/>
            <a:ext cx="11348967" cy="762810"/>
          </a:xfrm>
          <a:prstGeom prst="rect">
            <a:avLst/>
          </a:prstGeom>
          <a:noFill/>
          <a:ln>
            <a:noFill/>
          </a:ln>
        </p:spPr>
        <p:txBody>
          <a:bodyPr anchorCtr="0" anchor="t" bIns="121750" lIns="121750" spcFirstLastPara="1" rIns="121750" wrap="square" tIns="121750">
            <a:normAutofit/>
          </a:bodyPr>
          <a:lstStyle>
            <a:lvl1pPr lvl="0" algn="l">
              <a:lnSpc>
                <a:spcPct val="100000"/>
              </a:lnSpc>
              <a:spcBef>
                <a:spcPts val="0"/>
              </a:spcBef>
              <a:spcAft>
                <a:spcPts val="0"/>
              </a:spcAft>
              <a:buClr>
                <a:srgbClr val="000000"/>
              </a:buClr>
              <a:buSzPts val="3600"/>
              <a:buFont typeface="Arial"/>
              <a:buNone/>
              <a:defRPr sz="3600">
                <a:latin typeface="Arial"/>
                <a:ea typeface="Arial"/>
                <a:cs typeface="Arial"/>
                <a:sym typeface="Arial"/>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68" name="Google Shape;68;p99"/>
          <p:cNvSpPr txBox="1"/>
          <p:nvPr>
            <p:ph idx="1" type="body"/>
          </p:nvPr>
        </p:nvSpPr>
        <p:spPr>
          <a:xfrm>
            <a:off x="415167" y="1538602"/>
            <a:ext cx="11348967" cy="4550460"/>
          </a:xfrm>
          <a:prstGeom prst="rect">
            <a:avLst/>
          </a:prstGeom>
          <a:noFill/>
          <a:ln>
            <a:noFill/>
          </a:ln>
        </p:spPr>
        <p:txBody>
          <a:bodyPr anchorCtr="0" anchor="t" bIns="121750" lIns="121750" spcFirstLastPara="1" rIns="121750" wrap="square" tIns="121750">
            <a:normAutofit/>
          </a:bodyPr>
          <a:lstStyle>
            <a:lvl1pPr indent="-381000" lvl="0" marL="457200" algn="l">
              <a:lnSpc>
                <a:spcPct val="115000"/>
              </a:lnSpc>
              <a:spcBef>
                <a:spcPts val="0"/>
              </a:spcBef>
              <a:spcAft>
                <a:spcPts val="0"/>
              </a:spcAft>
              <a:buClr>
                <a:srgbClr val="595959"/>
              </a:buClr>
              <a:buSzPts val="2400"/>
              <a:buFont typeface="Arial"/>
              <a:buChar char="●"/>
              <a:defRPr sz="2400">
                <a:solidFill>
                  <a:srgbClr val="595959"/>
                </a:solidFill>
                <a:latin typeface="Arial"/>
                <a:ea typeface="Arial"/>
                <a:cs typeface="Arial"/>
                <a:sym typeface="Arial"/>
              </a:defRPr>
            </a:lvl1pPr>
            <a:lvl2pPr indent="-381000" lvl="1" marL="914400" algn="l">
              <a:lnSpc>
                <a:spcPct val="115000"/>
              </a:lnSpc>
              <a:spcBef>
                <a:spcPts val="0"/>
              </a:spcBef>
              <a:spcAft>
                <a:spcPts val="0"/>
              </a:spcAft>
              <a:buClr>
                <a:srgbClr val="595959"/>
              </a:buClr>
              <a:buSzPts val="2400"/>
              <a:buFont typeface="Arial"/>
              <a:buChar char="○"/>
              <a:defRPr sz="2400">
                <a:solidFill>
                  <a:srgbClr val="595959"/>
                </a:solidFill>
                <a:latin typeface="Arial"/>
                <a:ea typeface="Arial"/>
                <a:cs typeface="Arial"/>
                <a:sym typeface="Arial"/>
              </a:defRPr>
            </a:lvl2pPr>
            <a:lvl3pPr indent="-381000" lvl="2" marL="1371600" algn="l">
              <a:lnSpc>
                <a:spcPct val="115000"/>
              </a:lnSpc>
              <a:spcBef>
                <a:spcPts val="0"/>
              </a:spcBef>
              <a:spcAft>
                <a:spcPts val="0"/>
              </a:spcAft>
              <a:buClr>
                <a:srgbClr val="595959"/>
              </a:buClr>
              <a:buSzPts val="2400"/>
              <a:buFont typeface="Arial"/>
              <a:buChar char="■"/>
              <a:defRPr sz="2400">
                <a:solidFill>
                  <a:srgbClr val="595959"/>
                </a:solidFill>
                <a:latin typeface="Arial"/>
                <a:ea typeface="Arial"/>
                <a:cs typeface="Arial"/>
                <a:sym typeface="Arial"/>
              </a:defRPr>
            </a:lvl3pPr>
            <a:lvl4pPr indent="-381000" lvl="3" marL="1828800" algn="l">
              <a:lnSpc>
                <a:spcPct val="115000"/>
              </a:lnSpc>
              <a:spcBef>
                <a:spcPts val="0"/>
              </a:spcBef>
              <a:spcAft>
                <a:spcPts val="0"/>
              </a:spcAft>
              <a:buClr>
                <a:srgbClr val="595959"/>
              </a:buClr>
              <a:buSzPts val="2400"/>
              <a:buFont typeface="Arial"/>
              <a:buChar char="●"/>
              <a:defRPr sz="2400">
                <a:solidFill>
                  <a:srgbClr val="595959"/>
                </a:solidFill>
                <a:latin typeface="Arial"/>
                <a:ea typeface="Arial"/>
                <a:cs typeface="Arial"/>
                <a:sym typeface="Arial"/>
              </a:defRPr>
            </a:lvl4pPr>
            <a:lvl5pPr indent="-381000" lvl="4" marL="2286000" algn="l">
              <a:lnSpc>
                <a:spcPct val="115000"/>
              </a:lnSpc>
              <a:spcBef>
                <a:spcPts val="0"/>
              </a:spcBef>
              <a:spcAft>
                <a:spcPts val="0"/>
              </a:spcAft>
              <a:buClr>
                <a:srgbClr val="595959"/>
              </a:buClr>
              <a:buSzPts val="2400"/>
              <a:buFont typeface="Arial"/>
              <a:buChar char="○"/>
              <a:defRPr sz="2400">
                <a:solidFill>
                  <a:srgbClr val="595959"/>
                </a:solidFill>
                <a:latin typeface="Arial"/>
                <a:ea typeface="Arial"/>
                <a:cs typeface="Arial"/>
                <a:sym typeface="Arial"/>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69" name="Google Shape;69;p99"/>
          <p:cNvSpPr txBox="1"/>
          <p:nvPr>
            <p:ph idx="12" type="sldNum"/>
          </p:nvPr>
        </p:nvSpPr>
        <p:spPr>
          <a:xfrm>
            <a:off x="11589924" y="6268664"/>
            <a:ext cx="425762" cy="416361"/>
          </a:xfrm>
          <a:prstGeom prst="rect">
            <a:avLst/>
          </a:prstGeom>
          <a:noFill/>
          <a:ln>
            <a:noFill/>
          </a:ln>
        </p:spPr>
        <p:txBody>
          <a:bodyPr anchorCtr="0" anchor="ctr" bIns="121750" lIns="121750" spcFirstLastPara="1" rIns="121750" wrap="square" tIns="121750">
            <a:spAutoFit/>
          </a:bodyPr>
          <a:lstStyle>
            <a:lvl1pPr indent="0" lvl="0" marL="0" marR="0" algn="r">
              <a:lnSpc>
                <a:spcPct val="100000"/>
              </a:lnSpc>
              <a:spcBef>
                <a:spcPts val="0"/>
              </a:spcBef>
              <a:spcAft>
                <a:spcPts val="0"/>
              </a:spcAft>
              <a:buClr>
                <a:srgbClr val="595959"/>
              </a:buClr>
              <a:buSzPts val="1200"/>
              <a:buFont typeface="Arial"/>
              <a:buNone/>
              <a:defRPr>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200"/>
              <a:buFont typeface="Arial"/>
              <a:buNone/>
              <a:defRPr>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200"/>
              <a:buFont typeface="Arial"/>
              <a:buNone/>
              <a:defRPr>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200"/>
              <a:buFont typeface="Arial"/>
              <a:buNone/>
              <a:defRPr>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200"/>
              <a:buFont typeface="Arial"/>
              <a:buNone/>
              <a:defRPr>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200"/>
              <a:buFont typeface="Arial"/>
              <a:buNone/>
              <a:defRPr>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200"/>
              <a:buFont typeface="Arial"/>
              <a:buNone/>
              <a:defRPr>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200"/>
              <a:buFont typeface="Arial"/>
              <a:buNone/>
              <a:defRPr>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200"/>
              <a:buFont typeface="Arial"/>
              <a:buNone/>
              <a:defRPr>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888888"/>
              </a:solidFill>
              <a:latin typeface="Trebuchet MS"/>
              <a:ea typeface="Trebuchet MS"/>
              <a:cs typeface="Trebuchet MS"/>
              <a:sym typeface="Trebuchet M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p:cSld name="TITLE_AND_BODY 4">
    <p:bg>
      <p:bgPr>
        <a:solidFill>
          <a:srgbClr val="FFFFFF"/>
        </a:solidFill>
      </p:bgPr>
    </p:bg>
    <p:spTree>
      <p:nvGrpSpPr>
        <p:cNvPr id="70" name="Shape 70"/>
        <p:cNvGrpSpPr/>
        <p:nvPr/>
      </p:nvGrpSpPr>
      <p:grpSpPr>
        <a:xfrm>
          <a:off x="0" y="0"/>
          <a:ext cx="0" cy="0"/>
          <a:chOff x="0" y="0"/>
          <a:chExt cx="0" cy="0"/>
        </a:xfrm>
      </p:grpSpPr>
      <p:sp>
        <p:nvSpPr>
          <p:cNvPr id="71" name="Google Shape;71;p100"/>
          <p:cNvSpPr txBox="1"/>
          <p:nvPr>
            <p:ph type="title"/>
          </p:nvPr>
        </p:nvSpPr>
        <p:spPr>
          <a:xfrm>
            <a:off x="415167" y="596318"/>
            <a:ext cx="11348967" cy="762810"/>
          </a:xfrm>
          <a:prstGeom prst="rect">
            <a:avLst/>
          </a:prstGeom>
          <a:noFill/>
          <a:ln>
            <a:noFill/>
          </a:ln>
        </p:spPr>
        <p:txBody>
          <a:bodyPr anchorCtr="0" anchor="t" bIns="121750" lIns="121750" spcFirstLastPara="1" rIns="121750" wrap="square" tIns="121750">
            <a:normAutofit/>
          </a:bodyPr>
          <a:lstStyle>
            <a:lvl1pPr lvl="0" algn="l">
              <a:lnSpc>
                <a:spcPct val="100000"/>
              </a:lnSpc>
              <a:spcBef>
                <a:spcPts val="0"/>
              </a:spcBef>
              <a:spcAft>
                <a:spcPts val="0"/>
              </a:spcAft>
              <a:buClr>
                <a:srgbClr val="000000"/>
              </a:buClr>
              <a:buSzPts val="3600"/>
              <a:buFont typeface="Arial"/>
              <a:buNone/>
              <a:defRPr sz="3600">
                <a:latin typeface="Arial"/>
                <a:ea typeface="Arial"/>
                <a:cs typeface="Arial"/>
                <a:sym typeface="Arial"/>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72" name="Google Shape;72;p100"/>
          <p:cNvSpPr txBox="1"/>
          <p:nvPr>
            <p:ph idx="1" type="body"/>
          </p:nvPr>
        </p:nvSpPr>
        <p:spPr>
          <a:xfrm>
            <a:off x="415167" y="1538602"/>
            <a:ext cx="11348967" cy="4550460"/>
          </a:xfrm>
          <a:prstGeom prst="rect">
            <a:avLst/>
          </a:prstGeom>
          <a:noFill/>
          <a:ln>
            <a:noFill/>
          </a:ln>
        </p:spPr>
        <p:txBody>
          <a:bodyPr anchorCtr="0" anchor="t" bIns="121750" lIns="121750" spcFirstLastPara="1" rIns="121750" wrap="square" tIns="121750">
            <a:normAutofit/>
          </a:bodyPr>
          <a:lstStyle>
            <a:lvl1pPr indent="-381000" lvl="0" marL="457200" algn="l">
              <a:lnSpc>
                <a:spcPct val="115000"/>
              </a:lnSpc>
              <a:spcBef>
                <a:spcPts val="0"/>
              </a:spcBef>
              <a:spcAft>
                <a:spcPts val="0"/>
              </a:spcAft>
              <a:buClr>
                <a:srgbClr val="595959"/>
              </a:buClr>
              <a:buSzPts val="2400"/>
              <a:buFont typeface="Arial"/>
              <a:buChar char="●"/>
              <a:defRPr sz="2400">
                <a:solidFill>
                  <a:srgbClr val="595959"/>
                </a:solidFill>
                <a:latin typeface="Arial"/>
                <a:ea typeface="Arial"/>
                <a:cs typeface="Arial"/>
                <a:sym typeface="Arial"/>
              </a:defRPr>
            </a:lvl1pPr>
            <a:lvl2pPr indent="-381000" lvl="1" marL="914400" algn="l">
              <a:lnSpc>
                <a:spcPct val="115000"/>
              </a:lnSpc>
              <a:spcBef>
                <a:spcPts val="0"/>
              </a:spcBef>
              <a:spcAft>
                <a:spcPts val="0"/>
              </a:spcAft>
              <a:buClr>
                <a:srgbClr val="595959"/>
              </a:buClr>
              <a:buSzPts val="2400"/>
              <a:buFont typeface="Arial"/>
              <a:buChar char="○"/>
              <a:defRPr sz="2400">
                <a:solidFill>
                  <a:srgbClr val="595959"/>
                </a:solidFill>
                <a:latin typeface="Arial"/>
                <a:ea typeface="Arial"/>
                <a:cs typeface="Arial"/>
                <a:sym typeface="Arial"/>
              </a:defRPr>
            </a:lvl2pPr>
            <a:lvl3pPr indent="-381000" lvl="2" marL="1371600" algn="l">
              <a:lnSpc>
                <a:spcPct val="115000"/>
              </a:lnSpc>
              <a:spcBef>
                <a:spcPts val="0"/>
              </a:spcBef>
              <a:spcAft>
                <a:spcPts val="0"/>
              </a:spcAft>
              <a:buClr>
                <a:srgbClr val="595959"/>
              </a:buClr>
              <a:buSzPts val="2400"/>
              <a:buFont typeface="Arial"/>
              <a:buChar char="■"/>
              <a:defRPr sz="2400">
                <a:solidFill>
                  <a:srgbClr val="595959"/>
                </a:solidFill>
                <a:latin typeface="Arial"/>
                <a:ea typeface="Arial"/>
                <a:cs typeface="Arial"/>
                <a:sym typeface="Arial"/>
              </a:defRPr>
            </a:lvl3pPr>
            <a:lvl4pPr indent="-381000" lvl="3" marL="1828800" algn="l">
              <a:lnSpc>
                <a:spcPct val="115000"/>
              </a:lnSpc>
              <a:spcBef>
                <a:spcPts val="0"/>
              </a:spcBef>
              <a:spcAft>
                <a:spcPts val="0"/>
              </a:spcAft>
              <a:buClr>
                <a:srgbClr val="595959"/>
              </a:buClr>
              <a:buSzPts val="2400"/>
              <a:buFont typeface="Arial"/>
              <a:buChar char="●"/>
              <a:defRPr sz="2400">
                <a:solidFill>
                  <a:srgbClr val="595959"/>
                </a:solidFill>
                <a:latin typeface="Arial"/>
                <a:ea typeface="Arial"/>
                <a:cs typeface="Arial"/>
                <a:sym typeface="Arial"/>
              </a:defRPr>
            </a:lvl4pPr>
            <a:lvl5pPr indent="-381000" lvl="4" marL="2286000" algn="l">
              <a:lnSpc>
                <a:spcPct val="115000"/>
              </a:lnSpc>
              <a:spcBef>
                <a:spcPts val="0"/>
              </a:spcBef>
              <a:spcAft>
                <a:spcPts val="0"/>
              </a:spcAft>
              <a:buClr>
                <a:srgbClr val="595959"/>
              </a:buClr>
              <a:buSzPts val="2400"/>
              <a:buFont typeface="Arial"/>
              <a:buChar char="○"/>
              <a:defRPr sz="2400">
                <a:solidFill>
                  <a:srgbClr val="595959"/>
                </a:solidFill>
                <a:latin typeface="Arial"/>
                <a:ea typeface="Arial"/>
                <a:cs typeface="Arial"/>
                <a:sym typeface="Arial"/>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73" name="Google Shape;73;p100"/>
          <p:cNvSpPr txBox="1"/>
          <p:nvPr>
            <p:ph idx="12" type="sldNum"/>
          </p:nvPr>
        </p:nvSpPr>
        <p:spPr>
          <a:xfrm>
            <a:off x="11589923" y="6268664"/>
            <a:ext cx="425763" cy="416361"/>
          </a:xfrm>
          <a:prstGeom prst="rect">
            <a:avLst/>
          </a:prstGeom>
          <a:noFill/>
          <a:ln>
            <a:noFill/>
          </a:ln>
        </p:spPr>
        <p:txBody>
          <a:bodyPr anchorCtr="0" anchor="ctr" bIns="121750" lIns="121750" spcFirstLastPara="1" rIns="121750" wrap="square" tIns="121750">
            <a:spAutoFit/>
          </a:bodyPr>
          <a:lstStyle>
            <a:lvl1pPr indent="0" lvl="0" marL="0" marR="0" algn="r">
              <a:lnSpc>
                <a:spcPct val="100000"/>
              </a:lnSpc>
              <a:spcBef>
                <a:spcPts val="0"/>
              </a:spcBef>
              <a:spcAft>
                <a:spcPts val="0"/>
              </a:spcAft>
              <a:buClr>
                <a:srgbClr val="595959"/>
              </a:buClr>
              <a:buSzPts val="1200"/>
              <a:buFont typeface="Arial"/>
              <a:buNone/>
              <a:defRPr>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200"/>
              <a:buFont typeface="Arial"/>
              <a:buNone/>
              <a:defRPr>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200"/>
              <a:buFont typeface="Arial"/>
              <a:buNone/>
              <a:defRPr>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200"/>
              <a:buFont typeface="Arial"/>
              <a:buNone/>
              <a:defRPr>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200"/>
              <a:buFont typeface="Arial"/>
              <a:buNone/>
              <a:defRPr>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200"/>
              <a:buFont typeface="Arial"/>
              <a:buNone/>
              <a:defRPr>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200"/>
              <a:buFont typeface="Arial"/>
              <a:buNone/>
              <a:defRPr>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200"/>
              <a:buFont typeface="Arial"/>
              <a:buNone/>
              <a:defRPr>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200"/>
              <a:buFont typeface="Arial"/>
              <a:buNone/>
              <a:defRPr>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888888"/>
              </a:solidFill>
              <a:latin typeface="Trebuchet MS"/>
              <a:ea typeface="Trebuchet MS"/>
              <a:cs typeface="Trebuchet MS"/>
              <a:sym typeface="Trebuchet M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2">
    <p:bg>
      <p:bgPr>
        <a:solidFill>
          <a:srgbClr val="FFFFFF"/>
        </a:solidFill>
      </p:bgPr>
    </p:bg>
    <p:spTree>
      <p:nvGrpSpPr>
        <p:cNvPr id="74" name="Shape 74"/>
        <p:cNvGrpSpPr/>
        <p:nvPr/>
      </p:nvGrpSpPr>
      <p:grpSpPr>
        <a:xfrm>
          <a:off x="0" y="0"/>
          <a:ext cx="0" cy="0"/>
          <a:chOff x="0" y="0"/>
          <a:chExt cx="0" cy="0"/>
        </a:xfrm>
      </p:grpSpPr>
      <p:grpSp>
        <p:nvGrpSpPr>
          <p:cNvPr id="75" name="Google Shape;75;p101"/>
          <p:cNvGrpSpPr/>
          <p:nvPr/>
        </p:nvGrpSpPr>
        <p:grpSpPr>
          <a:xfrm>
            <a:off x="1504948" y="-6"/>
            <a:ext cx="2743205" cy="6858008"/>
            <a:chOff x="-1" y="-1"/>
            <a:chExt cx="2743203" cy="6858007"/>
          </a:xfrm>
        </p:grpSpPr>
        <p:sp>
          <p:nvSpPr>
            <p:cNvPr id="76" name="Google Shape;76;p101"/>
            <p:cNvSpPr/>
            <p:nvPr/>
          </p:nvSpPr>
          <p:spPr>
            <a:xfrm>
              <a:off x="12696" y="-1"/>
              <a:ext cx="575076" cy="6858007"/>
            </a:xfrm>
            <a:prstGeom prst="rect">
              <a:avLst/>
            </a:prstGeom>
            <a:solidFill>
              <a:srgbClr val="BE4F4C"/>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3C8A9E"/>
                </a:buClr>
                <a:buSzPts val="1800"/>
                <a:buFont typeface="Arial"/>
                <a:buNone/>
              </a:pPr>
              <a:r>
                <a:t/>
              </a:r>
              <a:endParaRPr b="0" i="0" sz="1800" u="none" cap="none" strike="noStrike">
                <a:solidFill>
                  <a:srgbClr val="3C8A9E"/>
                </a:solidFill>
                <a:latin typeface="Arial"/>
                <a:ea typeface="Arial"/>
                <a:cs typeface="Arial"/>
                <a:sym typeface="Arial"/>
              </a:endParaRPr>
            </a:p>
          </p:txBody>
        </p:sp>
        <p:sp>
          <p:nvSpPr>
            <p:cNvPr id="77" name="Google Shape;77;p101"/>
            <p:cNvSpPr/>
            <p:nvPr/>
          </p:nvSpPr>
          <p:spPr>
            <a:xfrm>
              <a:off x="-1" y="-1"/>
              <a:ext cx="2743203" cy="1027465"/>
            </a:xfrm>
            <a:custGeom>
              <a:rect b="b" l="l" r="r" t="t"/>
              <a:pathLst>
                <a:path extrusionOk="0" h="21600" w="21600">
                  <a:moveTo>
                    <a:pt x="21600" y="0"/>
                  </a:moveTo>
                  <a:lnTo>
                    <a:pt x="21600" y="14106"/>
                  </a:lnTo>
                  <a:lnTo>
                    <a:pt x="4750" y="14165"/>
                  </a:lnTo>
                  <a:lnTo>
                    <a:pt x="4425" y="14106"/>
                  </a:lnTo>
                  <a:lnTo>
                    <a:pt x="3850" y="14371"/>
                  </a:lnTo>
                  <a:cubicBezTo>
                    <a:pt x="3625" y="14635"/>
                    <a:pt x="3288" y="15076"/>
                    <a:pt x="3075" y="15605"/>
                  </a:cubicBezTo>
                  <a:cubicBezTo>
                    <a:pt x="2862" y="16134"/>
                    <a:pt x="2688" y="16869"/>
                    <a:pt x="2575" y="17544"/>
                  </a:cubicBezTo>
                  <a:cubicBezTo>
                    <a:pt x="2462" y="18220"/>
                    <a:pt x="2425" y="18896"/>
                    <a:pt x="2400" y="19572"/>
                  </a:cubicBezTo>
                  <a:lnTo>
                    <a:pt x="2400" y="21600"/>
                  </a:lnTo>
                  <a:lnTo>
                    <a:pt x="0" y="21600"/>
                  </a:lnTo>
                  <a:lnTo>
                    <a:pt x="0" y="0"/>
                  </a:lnTo>
                  <a:lnTo>
                    <a:pt x="21600" y="0"/>
                  </a:lnTo>
                  <a:close/>
                </a:path>
              </a:pathLst>
            </a:custGeom>
            <a:solidFill>
              <a:srgbClr val="1F487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3366"/>
                </a:buClr>
                <a:buSzPts val="1800"/>
                <a:buFont typeface="Arial"/>
                <a:buNone/>
              </a:pPr>
              <a:r>
                <a:t/>
              </a:r>
              <a:endParaRPr b="0" i="0" sz="1800" u="none" cap="none" strike="noStrike">
                <a:solidFill>
                  <a:srgbClr val="003366"/>
                </a:solidFill>
                <a:latin typeface="Arial"/>
                <a:ea typeface="Arial"/>
                <a:cs typeface="Arial"/>
                <a:sym typeface="Arial"/>
              </a:endParaRPr>
            </a:p>
          </p:txBody>
        </p:sp>
      </p:grpSp>
      <p:sp>
        <p:nvSpPr>
          <p:cNvPr id="78" name="Google Shape;78;p101"/>
          <p:cNvSpPr txBox="1"/>
          <p:nvPr>
            <p:ph idx="12" type="sldNum"/>
          </p:nvPr>
        </p:nvSpPr>
        <p:spPr>
          <a:xfrm>
            <a:off x="1260475" y="4986667"/>
            <a:ext cx="1270000" cy="474335"/>
          </a:xfrm>
          <a:prstGeom prst="rect">
            <a:avLst/>
          </a:prstGeom>
          <a:noFill/>
          <a:ln>
            <a:noFill/>
          </a:ln>
        </p:spPr>
        <p:txBody>
          <a:bodyPr anchorCtr="0" anchor="b" bIns="45700" lIns="45700" spcFirstLastPara="1" rIns="45700" wrap="square" tIns="45700">
            <a:spAutoFit/>
          </a:bodyPr>
          <a:lstStyle>
            <a:lvl1pPr indent="0" lvl="0" marL="0" marR="0" algn="ctr">
              <a:lnSpc>
                <a:spcPct val="100000"/>
              </a:lnSpc>
              <a:spcBef>
                <a:spcPts val="0"/>
              </a:spcBef>
              <a:spcAft>
                <a:spcPts val="0"/>
              </a:spcAft>
              <a:buClr>
                <a:srgbClr val="FFFFFF"/>
              </a:buClr>
              <a:buSzPts val="2600"/>
              <a:buFont typeface="Arial"/>
              <a:buNone/>
              <a:defRPr b="1" sz="2600">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FFFFFF"/>
              </a:buClr>
              <a:buSzPts val="2600"/>
              <a:buFont typeface="Arial"/>
              <a:buNone/>
              <a:defRPr b="1" sz="2600">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FFFFFF"/>
              </a:buClr>
              <a:buSzPts val="2600"/>
              <a:buFont typeface="Arial"/>
              <a:buNone/>
              <a:defRPr b="1" sz="2600">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FFFFFF"/>
              </a:buClr>
              <a:buSzPts val="2600"/>
              <a:buFont typeface="Arial"/>
              <a:buNone/>
              <a:defRPr b="1" sz="2600">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FFFFFF"/>
              </a:buClr>
              <a:buSzPts val="2600"/>
              <a:buFont typeface="Arial"/>
              <a:buNone/>
              <a:defRPr b="1" sz="2600">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FFFFFF"/>
              </a:buClr>
              <a:buSzPts val="2600"/>
              <a:buFont typeface="Arial"/>
              <a:buNone/>
              <a:defRPr b="1" sz="2600">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FFFFFF"/>
              </a:buClr>
              <a:buSzPts val="2600"/>
              <a:buFont typeface="Arial"/>
              <a:buNone/>
              <a:defRPr b="1" sz="2600">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FFFFFF"/>
              </a:buClr>
              <a:buSzPts val="2600"/>
              <a:buFont typeface="Arial"/>
              <a:buNone/>
              <a:defRPr b="1" sz="2600">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FFFFFF"/>
              </a:buClr>
              <a:buSzPts val="2600"/>
              <a:buFont typeface="Arial"/>
              <a:buNone/>
              <a:defRPr b="1" sz="2600">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0" sz="1200">
              <a:solidFill>
                <a:srgbClr val="888888"/>
              </a:solidFill>
              <a:latin typeface="Trebuchet MS"/>
              <a:ea typeface="Trebuchet MS"/>
              <a:cs typeface="Trebuchet MS"/>
              <a:sym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rgbClr val="FFFFFF"/>
        </a:solidFill>
      </p:bgPr>
    </p:bg>
    <p:spTree>
      <p:nvGrpSpPr>
        <p:cNvPr id="11" name="Shape 11"/>
        <p:cNvGrpSpPr/>
        <p:nvPr/>
      </p:nvGrpSpPr>
      <p:grpSpPr>
        <a:xfrm>
          <a:off x="0" y="0"/>
          <a:ext cx="0" cy="0"/>
          <a:chOff x="0" y="0"/>
          <a:chExt cx="0" cy="0"/>
        </a:xfrm>
      </p:grpSpPr>
      <p:sp>
        <p:nvSpPr>
          <p:cNvPr id="12" name="Google Shape;12;p85"/>
          <p:cNvSpPr txBox="1"/>
          <p:nvPr>
            <p:ph idx="12" type="sldNum"/>
          </p:nvPr>
        </p:nvSpPr>
        <p:spPr>
          <a:xfrm>
            <a:off x="9823450" y="6324600"/>
            <a:ext cx="386664" cy="375229"/>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000000"/>
              </a:buClr>
              <a:buSzPts val="2000"/>
              <a:buFont typeface="Arial"/>
              <a:buNone/>
              <a:defRPr sz="2000">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000"/>
              <a:buFont typeface="Arial"/>
              <a:buNone/>
              <a:defRPr sz="2000">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000"/>
              <a:buFont typeface="Arial"/>
              <a:buNone/>
              <a:defRPr sz="2000">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000"/>
              <a:buFont typeface="Arial"/>
              <a:buNone/>
              <a:defRPr sz="2000">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000"/>
              <a:buFont typeface="Arial"/>
              <a:buNone/>
              <a:defRPr sz="2000">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000"/>
              <a:buFont typeface="Arial"/>
              <a:buNone/>
              <a:defRPr sz="2000">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000"/>
              <a:buFont typeface="Arial"/>
              <a:buNone/>
              <a:defRPr sz="2000">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000"/>
              <a:buFont typeface="Arial"/>
              <a:buNone/>
              <a:defRPr sz="2000">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000"/>
              <a:buFont typeface="Arial"/>
              <a:buNone/>
              <a:defRPr sz="2000">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200">
              <a:solidFill>
                <a:srgbClr val="888888"/>
              </a:solidFill>
              <a:latin typeface="Trebuchet MS"/>
              <a:ea typeface="Trebuchet MS"/>
              <a:cs typeface="Trebuchet MS"/>
              <a:sym typeface="Trebuchet M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p:cSld name="TITLE_AND_BODY 2">
    <p:bg>
      <p:bgPr>
        <a:solidFill>
          <a:srgbClr val="FFFFFF"/>
        </a:solidFill>
      </p:bgPr>
    </p:bg>
    <p:spTree>
      <p:nvGrpSpPr>
        <p:cNvPr id="13" name="Shape 13"/>
        <p:cNvGrpSpPr/>
        <p:nvPr/>
      </p:nvGrpSpPr>
      <p:grpSpPr>
        <a:xfrm>
          <a:off x="0" y="0"/>
          <a:ext cx="0" cy="0"/>
          <a:chOff x="0" y="0"/>
          <a:chExt cx="0" cy="0"/>
        </a:xfrm>
      </p:grpSpPr>
      <p:sp>
        <p:nvSpPr>
          <p:cNvPr id="14" name="Google Shape;14;p86"/>
          <p:cNvSpPr txBox="1"/>
          <p:nvPr>
            <p:ph type="title"/>
          </p:nvPr>
        </p:nvSpPr>
        <p:spPr>
          <a:xfrm>
            <a:off x="415167" y="596318"/>
            <a:ext cx="11348967" cy="762810"/>
          </a:xfrm>
          <a:prstGeom prst="rect">
            <a:avLst/>
          </a:prstGeom>
          <a:noFill/>
          <a:ln>
            <a:noFill/>
          </a:ln>
        </p:spPr>
        <p:txBody>
          <a:bodyPr anchorCtr="0" anchor="t" bIns="121750" lIns="121750" spcFirstLastPara="1" rIns="121750" wrap="square" tIns="121750">
            <a:normAutofit/>
          </a:bodyPr>
          <a:lstStyle>
            <a:lvl1pPr lvl="0" algn="l">
              <a:lnSpc>
                <a:spcPct val="100000"/>
              </a:lnSpc>
              <a:spcBef>
                <a:spcPts val="0"/>
              </a:spcBef>
              <a:spcAft>
                <a:spcPts val="0"/>
              </a:spcAft>
              <a:buClr>
                <a:srgbClr val="000000"/>
              </a:buClr>
              <a:buSzPts val="3600"/>
              <a:buFont typeface="Arial"/>
              <a:buNone/>
              <a:defRPr sz="3600">
                <a:latin typeface="Arial"/>
                <a:ea typeface="Arial"/>
                <a:cs typeface="Arial"/>
                <a:sym typeface="Arial"/>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5" name="Google Shape;15;p86"/>
          <p:cNvSpPr txBox="1"/>
          <p:nvPr>
            <p:ph idx="1" type="body"/>
          </p:nvPr>
        </p:nvSpPr>
        <p:spPr>
          <a:xfrm>
            <a:off x="415167" y="1538602"/>
            <a:ext cx="11348967" cy="4550460"/>
          </a:xfrm>
          <a:prstGeom prst="rect">
            <a:avLst/>
          </a:prstGeom>
          <a:noFill/>
          <a:ln>
            <a:noFill/>
          </a:ln>
        </p:spPr>
        <p:txBody>
          <a:bodyPr anchorCtr="0" anchor="t" bIns="121750" lIns="121750" spcFirstLastPara="1" rIns="121750" wrap="square" tIns="121750">
            <a:normAutofit/>
          </a:bodyPr>
          <a:lstStyle>
            <a:lvl1pPr indent="-381000" lvl="0" marL="457200" algn="l">
              <a:lnSpc>
                <a:spcPct val="115000"/>
              </a:lnSpc>
              <a:spcBef>
                <a:spcPts val="0"/>
              </a:spcBef>
              <a:spcAft>
                <a:spcPts val="0"/>
              </a:spcAft>
              <a:buClr>
                <a:srgbClr val="595959"/>
              </a:buClr>
              <a:buSzPts val="2400"/>
              <a:buFont typeface="Arial"/>
              <a:buChar char="●"/>
              <a:defRPr sz="2400">
                <a:solidFill>
                  <a:srgbClr val="595959"/>
                </a:solidFill>
                <a:latin typeface="Arial"/>
                <a:ea typeface="Arial"/>
                <a:cs typeface="Arial"/>
                <a:sym typeface="Arial"/>
              </a:defRPr>
            </a:lvl1pPr>
            <a:lvl2pPr indent="-381000" lvl="1" marL="914400" algn="l">
              <a:lnSpc>
                <a:spcPct val="115000"/>
              </a:lnSpc>
              <a:spcBef>
                <a:spcPts val="0"/>
              </a:spcBef>
              <a:spcAft>
                <a:spcPts val="0"/>
              </a:spcAft>
              <a:buClr>
                <a:srgbClr val="595959"/>
              </a:buClr>
              <a:buSzPts val="2400"/>
              <a:buFont typeface="Arial"/>
              <a:buChar char="○"/>
              <a:defRPr sz="2400">
                <a:solidFill>
                  <a:srgbClr val="595959"/>
                </a:solidFill>
                <a:latin typeface="Arial"/>
                <a:ea typeface="Arial"/>
                <a:cs typeface="Arial"/>
                <a:sym typeface="Arial"/>
              </a:defRPr>
            </a:lvl2pPr>
            <a:lvl3pPr indent="-381000" lvl="2" marL="1371600" algn="l">
              <a:lnSpc>
                <a:spcPct val="115000"/>
              </a:lnSpc>
              <a:spcBef>
                <a:spcPts val="0"/>
              </a:spcBef>
              <a:spcAft>
                <a:spcPts val="0"/>
              </a:spcAft>
              <a:buClr>
                <a:srgbClr val="595959"/>
              </a:buClr>
              <a:buSzPts val="2400"/>
              <a:buFont typeface="Arial"/>
              <a:buChar char="■"/>
              <a:defRPr sz="2400">
                <a:solidFill>
                  <a:srgbClr val="595959"/>
                </a:solidFill>
                <a:latin typeface="Arial"/>
                <a:ea typeface="Arial"/>
                <a:cs typeface="Arial"/>
                <a:sym typeface="Arial"/>
              </a:defRPr>
            </a:lvl3pPr>
            <a:lvl4pPr indent="-381000" lvl="3" marL="1828800" algn="l">
              <a:lnSpc>
                <a:spcPct val="115000"/>
              </a:lnSpc>
              <a:spcBef>
                <a:spcPts val="0"/>
              </a:spcBef>
              <a:spcAft>
                <a:spcPts val="0"/>
              </a:spcAft>
              <a:buClr>
                <a:srgbClr val="595959"/>
              </a:buClr>
              <a:buSzPts val="2400"/>
              <a:buFont typeface="Arial"/>
              <a:buChar char="●"/>
              <a:defRPr sz="2400">
                <a:solidFill>
                  <a:srgbClr val="595959"/>
                </a:solidFill>
                <a:latin typeface="Arial"/>
                <a:ea typeface="Arial"/>
                <a:cs typeface="Arial"/>
                <a:sym typeface="Arial"/>
              </a:defRPr>
            </a:lvl4pPr>
            <a:lvl5pPr indent="-381000" lvl="4" marL="2286000" algn="l">
              <a:lnSpc>
                <a:spcPct val="115000"/>
              </a:lnSpc>
              <a:spcBef>
                <a:spcPts val="0"/>
              </a:spcBef>
              <a:spcAft>
                <a:spcPts val="0"/>
              </a:spcAft>
              <a:buClr>
                <a:srgbClr val="595959"/>
              </a:buClr>
              <a:buSzPts val="2400"/>
              <a:buFont typeface="Arial"/>
              <a:buChar char="○"/>
              <a:defRPr sz="2400">
                <a:solidFill>
                  <a:srgbClr val="595959"/>
                </a:solidFill>
                <a:latin typeface="Arial"/>
                <a:ea typeface="Arial"/>
                <a:cs typeface="Arial"/>
                <a:sym typeface="Arial"/>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16" name="Google Shape;16;p86"/>
          <p:cNvSpPr txBox="1"/>
          <p:nvPr>
            <p:ph idx="12" type="sldNum"/>
          </p:nvPr>
        </p:nvSpPr>
        <p:spPr>
          <a:xfrm>
            <a:off x="11589924" y="6268664"/>
            <a:ext cx="425762" cy="416361"/>
          </a:xfrm>
          <a:prstGeom prst="rect">
            <a:avLst/>
          </a:prstGeom>
          <a:noFill/>
          <a:ln>
            <a:noFill/>
          </a:ln>
        </p:spPr>
        <p:txBody>
          <a:bodyPr anchorCtr="0" anchor="ctr" bIns="121750" lIns="121750" spcFirstLastPara="1" rIns="121750" wrap="square" tIns="121750">
            <a:spAutoFit/>
          </a:bodyPr>
          <a:lstStyle>
            <a:lvl1pPr indent="0" lvl="0" marL="0" marR="0" algn="r">
              <a:lnSpc>
                <a:spcPct val="100000"/>
              </a:lnSpc>
              <a:spcBef>
                <a:spcPts val="0"/>
              </a:spcBef>
              <a:spcAft>
                <a:spcPts val="0"/>
              </a:spcAft>
              <a:buClr>
                <a:srgbClr val="595959"/>
              </a:buClr>
              <a:buSzPts val="1200"/>
              <a:buFont typeface="Arial"/>
              <a:buNone/>
              <a:defRPr>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200"/>
              <a:buFont typeface="Arial"/>
              <a:buNone/>
              <a:defRPr>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200"/>
              <a:buFont typeface="Arial"/>
              <a:buNone/>
              <a:defRPr>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200"/>
              <a:buFont typeface="Arial"/>
              <a:buNone/>
              <a:defRPr>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200"/>
              <a:buFont typeface="Arial"/>
              <a:buNone/>
              <a:defRPr>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200"/>
              <a:buFont typeface="Arial"/>
              <a:buNone/>
              <a:defRPr>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200"/>
              <a:buFont typeface="Arial"/>
              <a:buNone/>
              <a:defRPr>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200"/>
              <a:buFont typeface="Arial"/>
              <a:buNone/>
              <a:defRPr>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200"/>
              <a:buFont typeface="Arial"/>
              <a:buNone/>
              <a:defRPr>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888888"/>
              </a:solidFill>
              <a:latin typeface="Trebuchet MS"/>
              <a:ea typeface="Trebuchet MS"/>
              <a:cs typeface="Trebuchet MS"/>
              <a:sym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p:cSld name="标题幻灯片">
    <p:bg>
      <p:bgPr>
        <a:solidFill>
          <a:srgbClr val="F1F1F1"/>
        </a:solidFill>
      </p:bgPr>
    </p:bg>
    <p:spTree>
      <p:nvGrpSpPr>
        <p:cNvPr id="17" name="Shape 17"/>
        <p:cNvGrpSpPr/>
        <p:nvPr/>
      </p:nvGrpSpPr>
      <p:grpSpPr>
        <a:xfrm>
          <a:off x="0" y="0"/>
          <a:ext cx="0" cy="0"/>
          <a:chOff x="0" y="0"/>
          <a:chExt cx="0" cy="0"/>
        </a:xfrm>
      </p:grpSpPr>
      <p:sp>
        <p:nvSpPr>
          <p:cNvPr id="18" name="Google Shape;18;p87"/>
          <p:cNvSpPr txBox="1"/>
          <p:nvPr>
            <p:ph idx="12" type="sldNum"/>
          </p:nvPr>
        </p:nvSpPr>
        <p:spPr>
          <a:xfrm>
            <a:off x="7829666" y="5503577"/>
            <a:ext cx="241191" cy="246449"/>
          </a:xfrm>
          <a:prstGeom prst="rect">
            <a:avLst/>
          </a:prstGeom>
          <a:noFill/>
          <a:ln>
            <a:noFill/>
          </a:ln>
        </p:spPr>
        <p:txBody>
          <a:bodyPr anchorCtr="0" anchor="ctr" bIns="34300" lIns="34300" spcFirstLastPara="1" rIns="34300" wrap="square" tIns="34300">
            <a:spAutoFit/>
          </a:bodyPr>
          <a:lstStyle>
            <a:lvl1pPr indent="0" lvl="0" marL="0" marR="0" algn="r">
              <a:lnSpc>
                <a:spcPct val="100000"/>
              </a:lnSpc>
              <a:spcBef>
                <a:spcPts val="0"/>
              </a:spcBef>
              <a:spcAft>
                <a:spcPts val="0"/>
              </a:spcAft>
              <a:buClr>
                <a:srgbClr val="757575"/>
              </a:buClr>
              <a:buSzPts val="1200"/>
              <a:buFont typeface="Trebuchet MS"/>
              <a:buNone/>
              <a:defRPr>
                <a:solidFill>
                  <a:srgbClr val="757575"/>
                </a:solidFill>
              </a:defRPr>
            </a:lvl1pPr>
            <a:lvl2pPr indent="0" lvl="1" marL="0" marR="0" algn="r">
              <a:lnSpc>
                <a:spcPct val="100000"/>
              </a:lnSpc>
              <a:spcBef>
                <a:spcPts val="0"/>
              </a:spcBef>
              <a:spcAft>
                <a:spcPts val="0"/>
              </a:spcAft>
              <a:buClr>
                <a:srgbClr val="757575"/>
              </a:buClr>
              <a:buSzPts val="1200"/>
              <a:buFont typeface="Trebuchet MS"/>
              <a:buNone/>
              <a:defRPr>
                <a:solidFill>
                  <a:srgbClr val="757575"/>
                </a:solidFill>
              </a:defRPr>
            </a:lvl2pPr>
            <a:lvl3pPr indent="0" lvl="2" marL="0" marR="0" algn="r">
              <a:lnSpc>
                <a:spcPct val="100000"/>
              </a:lnSpc>
              <a:spcBef>
                <a:spcPts val="0"/>
              </a:spcBef>
              <a:spcAft>
                <a:spcPts val="0"/>
              </a:spcAft>
              <a:buClr>
                <a:srgbClr val="757575"/>
              </a:buClr>
              <a:buSzPts val="1200"/>
              <a:buFont typeface="Trebuchet MS"/>
              <a:buNone/>
              <a:defRPr>
                <a:solidFill>
                  <a:srgbClr val="757575"/>
                </a:solidFill>
              </a:defRPr>
            </a:lvl3pPr>
            <a:lvl4pPr indent="0" lvl="3" marL="0" marR="0" algn="r">
              <a:lnSpc>
                <a:spcPct val="100000"/>
              </a:lnSpc>
              <a:spcBef>
                <a:spcPts val="0"/>
              </a:spcBef>
              <a:spcAft>
                <a:spcPts val="0"/>
              </a:spcAft>
              <a:buClr>
                <a:srgbClr val="757575"/>
              </a:buClr>
              <a:buSzPts val="1200"/>
              <a:buFont typeface="Trebuchet MS"/>
              <a:buNone/>
              <a:defRPr>
                <a:solidFill>
                  <a:srgbClr val="757575"/>
                </a:solidFill>
              </a:defRPr>
            </a:lvl4pPr>
            <a:lvl5pPr indent="0" lvl="4" marL="0" marR="0" algn="r">
              <a:lnSpc>
                <a:spcPct val="100000"/>
              </a:lnSpc>
              <a:spcBef>
                <a:spcPts val="0"/>
              </a:spcBef>
              <a:spcAft>
                <a:spcPts val="0"/>
              </a:spcAft>
              <a:buClr>
                <a:srgbClr val="757575"/>
              </a:buClr>
              <a:buSzPts val="1200"/>
              <a:buFont typeface="Trebuchet MS"/>
              <a:buNone/>
              <a:defRPr>
                <a:solidFill>
                  <a:srgbClr val="757575"/>
                </a:solidFill>
              </a:defRPr>
            </a:lvl5pPr>
            <a:lvl6pPr indent="0" lvl="5" marL="0" marR="0" algn="r">
              <a:lnSpc>
                <a:spcPct val="100000"/>
              </a:lnSpc>
              <a:spcBef>
                <a:spcPts val="0"/>
              </a:spcBef>
              <a:spcAft>
                <a:spcPts val="0"/>
              </a:spcAft>
              <a:buClr>
                <a:srgbClr val="757575"/>
              </a:buClr>
              <a:buSzPts val="1200"/>
              <a:buFont typeface="Trebuchet MS"/>
              <a:buNone/>
              <a:defRPr>
                <a:solidFill>
                  <a:srgbClr val="757575"/>
                </a:solidFill>
              </a:defRPr>
            </a:lvl6pPr>
            <a:lvl7pPr indent="0" lvl="6" marL="0" marR="0" algn="r">
              <a:lnSpc>
                <a:spcPct val="100000"/>
              </a:lnSpc>
              <a:spcBef>
                <a:spcPts val="0"/>
              </a:spcBef>
              <a:spcAft>
                <a:spcPts val="0"/>
              </a:spcAft>
              <a:buClr>
                <a:srgbClr val="757575"/>
              </a:buClr>
              <a:buSzPts val="1200"/>
              <a:buFont typeface="Trebuchet MS"/>
              <a:buNone/>
              <a:defRPr>
                <a:solidFill>
                  <a:srgbClr val="757575"/>
                </a:solidFill>
              </a:defRPr>
            </a:lvl7pPr>
            <a:lvl8pPr indent="0" lvl="7" marL="0" marR="0" algn="r">
              <a:lnSpc>
                <a:spcPct val="100000"/>
              </a:lnSpc>
              <a:spcBef>
                <a:spcPts val="0"/>
              </a:spcBef>
              <a:spcAft>
                <a:spcPts val="0"/>
              </a:spcAft>
              <a:buClr>
                <a:srgbClr val="757575"/>
              </a:buClr>
              <a:buSzPts val="1200"/>
              <a:buFont typeface="Trebuchet MS"/>
              <a:buNone/>
              <a:defRPr>
                <a:solidFill>
                  <a:srgbClr val="757575"/>
                </a:solidFill>
              </a:defRPr>
            </a:lvl8pPr>
            <a:lvl9pPr indent="0" lvl="8" marL="0" marR="0" algn="r">
              <a:lnSpc>
                <a:spcPct val="100000"/>
              </a:lnSpc>
              <a:spcBef>
                <a:spcPts val="0"/>
              </a:spcBef>
              <a:spcAft>
                <a:spcPts val="0"/>
              </a:spcAft>
              <a:buClr>
                <a:srgbClr val="757575"/>
              </a:buClr>
              <a:buSzPts val="1200"/>
              <a:buFont typeface="Trebuchet MS"/>
              <a:buNone/>
              <a:defRPr>
                <a:solidFill>
                  <a:srgbClr val="757575"/>
                </a:solidFill>
              </a:defRPr>
            </a:lvl9pPr>
          </a:lstStyle>
          <a:p>
            <a:pPr indent="0" lvl="0" marL="0" rtl="0" algn="r">
              <a:spcBef>
                <a:spcPts val="0"/>
              </a:spcBef>
              <a:spcAft>
                <a:spcPts val="0"/>
              </a:spcAft>
              <a:buNone/>
            </a:pPr>
            <a:fld id="{00000000-1234-1234-1234-123412341234}" type="slidenum">
              <a:rPr lang="en-US"/>
              <a:t>‹#›</a:t>
            </a:fld>
            <a:endParaRPr>
              <a:solidFill>
                <a:srgbClr val="888888"/>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p:cSld name="标题和内容">
    <p:spTree>
      <p:nvGrpSpPr>
        <p:cNvPr id="19" name="Shape 19"/>
        <p:cNvGrpSpPr/>
        <p:nvPr/>
      </p:nvGrpSpPr>
      <p:grpSpPr>
        <a:xfrm>
          <a:off x="0" y="0"/>
          <a:ext cx="0" cy="0"/>
          <a:chOff x="0" y="0"/>
          <a:chExt cx="0" cy="0"/>
        </a:xfrm>
      </p:grpSpPr>
      <p:sp>
        <p:nvSpPr>
          <p:cNvPr id="20" name="Google Shape;20;p88"/>
          <p:cNvSpPr txBox="1"/>
          <p:nvPr>
            <p:ph type="title"/>
          </p:nvPr>
        </p:nvSpPr>
        <p:spPr>
          <a:xfrm>
            <a:off x="609600" y="92075"/>
            <a:ext cx="10971215" cy="1508126"/>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1" name="Google Shape;21;p88"/>
          <p:cNvSpPr txBox="1"/>
          <p:nvPr>
            <p:ph idx="1" type="body"/>
          </p:nvPr>
        </p:nvSpPr>
        <p:spPr>
          <a:xfrm>
            <a:off x="609600" y="1600200"/>
            <a:ext cx="10971215" cy="5257800"/>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700"/>
              </a:spcBef>
              <a:spcAft>
                <a:spcPts val="0"/>
              </a:spcAft>
              <a:buClr>
                <a:srgbClr val="000000"/>
              </a:buClr>
              <a:buSzPts val="1800"/>
              <a:buChar char="•"/>
              <a:defRPr/>
            </a:lvl1pPr>
            <a:lvl2pPr indent="-342900" lvl="1" marL="914400" algn="l">
              <a:lnSpc>
                <a:spcPct val="100000"/>
              </a:lnSpc>
              <a:spcBef>
                <a:spcPts val="700"/>
              </a:spcBef>
              <a:spcAft>
                <a:spcPts val="0"/>
              </a:spcAft>
              <a:buClr>
                <a:srgbClr val="000000"/>
              </a:buClr>
              <a:buSzPts val="1800"/>
              <a:buChar char="–"/>
              <a:defRPr/>
            </a:lvl2pPr>
            <a:lvl3pPr indent="-342900" lvl="2" marL="1371600" algn="l">
              <a:lnSpc>
                <a:spcPct val="100000"/>
              </a:lnSpc>
              <a:spcBef>
                <a:spcPts val="700"/>
              </a:spcBef>
              <a:spcAft>
                <a:spcPts val="0"/>
              </a:spcAft>
              <a:buClr>
                <a:srgbClr val="000000"/>
              </a:buClr>
              <a:buSzPts val="1800"/>
              <a:buChar char="•"/>
              <a:defRPr/>
            </a:lvl3pPr>
            <a:lvl4pPr indent="-342900" lvl="3" marL="1828800" algn="l">
              <a:lnSpc>
                <a:spcPct val="100000"/>
              </a:lnSpc>
              <a:spcBef>
                <a:spcPts val="700"/>
              </a:spcBef>
              <a:spcAft>
                <a:spcPts val="0"/>
              </a:spcAft>
              <a:buClr>
                <a:srgbClr val="000000"/>
              </a:buClr>
              <a:buSzPts val="1800"/>
              <a:buChar char="–"/>
              <a:defRPr/>
            </a:lvl4pPr>
            <a:lvl5pPr indent="-342900" lvl="4" marL="2286000" algn="l">
              <a:lnSpc>
                <a:spcPct val="100000"/>
              </a:lnSpc>
              <a:spcBef>
                <a:spcPts val="700"/>
              </a:spcBef>
              <a:spcAft>
                <a:spcPts val="0"/>
              </a:spcAft>
              <a:buClr>
                <a:srgbClr val="000000"/>
              </a:buClr>
              <a:buSzPts val="1800"/>
              <a:buChar char="»"/>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22" name="Google Shape;22;p88"/>
          <p:cNvSpPr txBox="1"/>
          <p:nvPr>
            <p:ph idx="12" type="sldNum"/>
          </p:nvPr>
        </p:nvSpPr>
        <p:spPr>
          <a:xfrm>
            <a:off x="11316842" y="6404292"/>
            <a:ext cx="263979" cy="269237"/>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1pPr>
            <a:lvl2pPr indent="0" lvl="1"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2pPr>
            <a:lvl3pPr indent="0" lvl="2"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3pPr>
            <a:lvl4pPr indent="0" lvl="3"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4pPr>
            <a:lvl5pPr indent="0" lvl="4"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5pPr>
            <a:lvl6pPr indent="0" lvl="5"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6pPr>
            <a:lvl7pPr indent="0" lvl="6"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7pPr>
            <a:lvl8pPr indent="0" lvl="7"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8pPr>
            <a:lvl9pPr indent="0" lvl="8"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p:cSld name="节标题">
    <p:spTree>
      <p:nvGrpSpPr>
        <p:cNvPr id="23" name="Shape 23"/>
        <p:cNvGrpSpPr/>
        <p:nvPr/>
      </p:nvGrpSpPr>
      <p:grpSpPr>
        <a:xfrm>
          <a:off x="0" y="0"/>
          <a:ext cx="0" cy="0"/>
          <a:chOff x="0" y="0"/>
          <a:chExt cx="0" cy="0"/>
        </a:xfrm>
      </p:grpSpPr>
      <p:sp>
        <p:nvSpPr>
          <p:cNvPr id="24" name="Google Shape;24;p89"/>
          <p:cNvSpPr txBox="1"/>
          <p:nvPr>
            <p:ph type="title"/>
          </p:nvPr>
        </p:nvSpPr>
        <p:spPr>
          <a:xfrm>
            <a:off x="962957" y="4406901"/>
            <a:ext cx="10361856" cy="2451110"/>
          </a:xfrm>
          <a:prstGeom prst="rect">
            <a:avLst/>
          </a:prstGeom>
          <a:noFill/>
          <a:ln>
            <a:noFill/>
          </a:ln>
        </p:spPr>
        <p:txBody>
          <a:bodyPr anchorCtr="0" anchor="t" bIns="45700" lIns="45700" spcFirstLastPara="1" rIns="45700" wrap="square" tIns="45700">
            <a:normAutofit/>
          </a:bodyPr>
          <a:lstStyle>
            <a:lvl1pPr lvl="0" algn="l">
              <a:lnSpc>
                <a:spcPct val="100000"/>
              </a:lnSpc>
              <a:spcBef>
                <a:spcPts val="0"/>
              </a:spcBef>
              <a:spcAft>
                <a:spcPts val="0"/>
              </a:spcAft>
              <a:buClr>
                <a:srgbClr val="000000"/>
              </a:buClr>
              <a:buSzPts val="4000"/>
              <a:buFont typeface="Trebuchet MS"/>
              <a:buNone/>
              <a:defRPr b="1" sz="4000" cap="none"/>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5" name="Google Shape;25;p89"/>
          <p:cNvSpPr txBox="1"/>
          <p:nvPr>
            <p:ph idx="1" type="body"/>
          </p:nvPr>
        </p:nvSpPr>
        <p:spPr>
          <a:xfrm>
            <a:off x="962957" y="0"/>
            <a:ext cx="10361856" cy="4406902"/>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400"/>
              </a:spcBef>
              <a:spcAft>
                <a:spcPts val="0"/>
              </a:spcAft>
              <a:buClr>
                <a:srgbClr val="888888"/>
              </a:buClr>
              <a:buSzPts val="2000"/>
              <a:buFont typeface="Trebuchet MS"/>
              <a:buNone/>
              <a:defRPr sz="2000">
                <a:solidFill>
                  <a:srgbClr val="888888"/>
                </a:solidFill>
              </a:defRPr>
            </a:lvl1pPr>
            <a:lvl2pPr indent="-355600" lvl="1" marL="914400" algn="l">
              <a:lnSpc>
                <a:spcPct val="100000"/>
              </a:lnSpc>
              <a:spcBef>
                <a:spcPts val="400"/>
              </a:spcBef>
              <a:spcAft>
                <a:spcPts val="0"/>
              </a:spcAft>
              <a:buClr>
                <a:srgbClr val="888888"/>
              </a:buClr>
              <a:buSzPts val="2000"/>
              <a:buFont typeface="Trebuchet MS"/>
              <a:buChar char="–"/>
              <a:defRPr sz="2000">
                <a:solidFill>
                  <a:srgbClr val="888888"/>
                </a:solidFill>
              </a:defRPr>
            </a:lvl2pPr>
            <a:lvl3pPr indent="-355600" lvl="2" marL="1371600" algn="l">
              <a:lnSpc>
                <a:spcPct val="100000"/>
              </a:lnSpc>
              <a:spcBef>
                <a:spcPts val="400"/>
              </a:spcBef>
              <a:spcAft>
                <a:spcPts val="0"/>
              </a:spcAft>
              <a:buClr>
                <a:srgbClr val="888888"/>
              </a:buClr>
              <a:buSzPts val="2000"/>
              <a:buFont typeface="Trebuchet MS"/>
              <a:buChar char="•"/>
              <a:defRPr sz="2000">
                <a:solidFill>
                  <a:srgbClr val="888888"/>
                </a:solidFill>
              </a:defRPr>
            </a:lvl3pPr>
            <a:lvl4pPr indent="-355600" lvl="3" marL="1828800" algn="l">
              <a:lnSpc>
                <a:spcPct val="100000"/>
              </a:lnSpc>
              <a:spcBef>
                <a:spcPts val="400"/>
              </a:spcBef>
              <a:spcAft>
                <a:spcPts val="0"/>
              </a:spcAft>
              <a:buClr>
                <a:srgbClr val="888888"/>
              </a:buClr>
              <a:buSzPts val="2000"/>
              <a:buFont typeface="Trebuchet MS"/>
              <a:buChar char="–"/>
              <a:defRPr sz="2000">
                <a:solidFill>
                  <a:srgbClr val="888888"/>
                </a:solidFill>
              </a:defRPr>
            </a:lvl4pPr>
            <a:lvl5pPr indent="-355600" lvl="4" marL="2286000" algn="l">
              <a:lnSpc>
                <a:spcPct val="100000"/>
              </a:lnSpc>
              <a:spcBef>
                <a:spcPts val="400"/>
              </a:spcBef>
              <a:spcAft>
                <a:spcPts val="0"/>
              </a:spcAft>
              <a:buClr>
                <a:srgbClr val="888888"/>
              </a:buClr>
              <a:buSzPts val="2000"/>
              <a:buFont typeface="Trebuchet MS"/>
              <a:buChar char="»"/>
              <a:defRPr sz="2000">
                <a:solidFill>
                  <a:srgbClr val="888888"/>
                </a:solidFill>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26" name="Google Shape;26;p89"/>
          <p:cNvSpPr txBox="1"/>
          <p:nvPr>
            <p:ph idx="12" type="sldNum"/>
          </p:nvPr>
        </p:nvSpPr>
        <p:spPr>
          <a:xfrm>
            <a:off x="11316842" y="6404292"/>
            <a:ext cx="263979" cy="269237"/>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1pPr>
            <a:lvl2pPr indent="0" lvl="1"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2pPr>
            <a:lvl3pPr indent="0" lvl="2"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3pPr>
            <a:lvl4pPr indent="0" lvl="3"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4pPr>
            <a:lvl5pPr indent="0" lvl="4"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5pPr>
            <a:lvl6pPr indent="0" lvl="5"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6pPr>
            <a:lvl7pPr indent="0" lvl="6"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7pPr>
            <a:lvl8pPr indent="0" lvl="7"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8pPr>
            <a:lvl9pPr indent="0" lvl="8"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p:cSld name="两栏内容">
    <p:spTree>
      <p:nvGrpSpPr>
        <p:cNvPr id="27" name="Shape 27"/>
        <p:cNvGrpSpPr/>
        <p:nvPr/>
      </p:nvGrpSpPr>
      <p:grpSpPr>
        <a:xfrm>
          <a:off x="0" y="0"/>
          <a:ext cx="0" cy="0"/>
          <a:chOff x="0" y="0"/>
          <a:chExt cx="0" cy="0"/>
        </a:xfrm>
      </p:grpSpPr>
      <p:sp>
        <p:nvSpPr>
          <p:cNvPr id="28" name="Google Shape;28;p90"/>
          <p:cNvSpPr txBox="1"/>
          <p:nvPr>
            <p:ph type="title"/>
          </p:nvPr>
        </p:nvSpPr>
        <p:spPr>
          <a:xfrm>
            <a:off x="609600" y="92075"/>
            <a:ext cx="10971215" cy="1508129"/>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9" name="Google Shape;29;p90"/>
          <p:cNvSpPr txBox="1"/>
          <p:nvPr>
            <p:ph idx="1" type="body"/>
          </p:nvPr>
        </p:nvSpPr>
        <p:spPr>
          <a:xfrm>
            <a:off x="609520" y="1600200"/>
            <a:ext cx="5384101" cy="5257800"/>
          </a:xfrm>
          <a:prstGeom prst="rect">
            <a:avLst/>
          </a:prstGeom>
          <a:noFill/>
          <a:ln>
            <a:noFill/>
          </a:ln>
        </p:spPr>
        <p:txBody>
          <a:bodyPr anchorCtr="0" anchor="t" bIns="45700" lIns="45700" spcFirstLastPara="1" rIns="45700" wrap="square" tIns="45700">
            <a:normAutofit/>
          </a:bodyPr>
          <a:lstStyle>
            <a:lvl1pPr indent="-406400" lvl="0" marL="457200" algn="l">
              <a:lnSpc>
                <a:spcPct val="100000"/>
              </a:lnSpc>
              <a:spcBef>
                <a:spcPts val="600"/>
              </a:spcBef>
              <a:spcAft>
                <a:spcPts val="0"/>
              </a:spcAft>
              <a:buClr>
                <a:srgbClr val="000000"/>
              </a:buClr>
              <a:buSzPts val="2800"/>
              <a:buChar char="•"/>
              <a:defRPr sz="2800"/>
            </a:lvl1pPr>
            <a:lvl2pPr indent="-406400" lvl="1" marL="914400" algn="l">
              <a:lnSpc>
                <a:spcPct val="100000"/>
              </a:lnSpc>
              <a:spcBef>
                <a:spcPts val="600"/>
              </a:spcBef>
              <a:spcAft>
                <a:spcPts val="0"/>
              </a:spcAft>
              <a:buClr>
                <a:srgbClr val="000000"/>
              </a:buClr>
              <a:buSzPts val="2800"/>
              <a:buChar char="–"/>
              <a:defRPr sz="2800"/>
            </a:lvl2pPr>
            <a:lvl3pPr indent="-406400" lvl="2" marL="1371600" algn="l">
              <a:lnSpc>
                <a:spcPct val="100000"/>
              </a:lnSpc>
              <a:spcBef>
                <a:spcPts val="600"/>
              </a:spcBef>
              <a:spcAft>
                <a:spcPts val="0"/>
              </a:spcAft>
              <a:buClr>
                <a:srgbClr val="000000"/>
              </a:buClr>
              <a:buSzPts val="2800"/>
              <a:buChar char="•"/>
              <a:defRPr sz="2800"/>
            </a:lvl3pPr>
            <a:lvl4pPr indent="-406400" lvl="3" marL="1828800" algn="l">
              <a:lnSpc>
                <a:spcPct val="100000"/>
              </a:lnSpc>
              <a:spcBef>
                <a:spcPts val="600"/>
              </a:spcBef>
              <a:spcAft>
                <a:spcPts val="0"/>
              </a:spcAft>
              <a:buClr>
                <a:srgbClr val="000000"/>
              </a:buClr>
              <a:buSzPts val="2800"/>
              <a:buChar char="–"/>
              <a:defRPr sz="2800"/>
            </a:lvl4pPr>
            <a:lvl5pPr indent="-406400" lvl="4" marL="2286000" algn="l">
              <a:lnSpc>
                <a:spcPct val="100000"/>
              </a:lnSpc>
              <a:spcBef>
                <a:spcPts val="600"/>
              </a:spcBef>
              <a:spcAft>
                <a:spcPts val="0"/>
              </a:spcAft>
              <a:buClr>
                <a:srgbClr val="000000"/>
              </a:buClr>
              <a:buSzPts val="2800"/>
              <a:buChar char="»"/>
              <a:defRPr sz="2800"/>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30" name="Google Shape;30;p90"/>
          <p:cNvSpPr txBox="1"/>
          <p:nvPr>
            <p:ph idx="12" type="sldNum"/>
          </p:nvPr>
        </p:nvSpPr>
        <p:spPr>
          <a:xfrm>
            <a:off x="11316842" y="6404292"/>
            <a:ext cx="263979" cy="269237"/>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1pPr>
            <a:lvl2pPr indent="0" lvl="1"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2pPr>
            <a:lvl3pPr indent="0" lvl="2"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3pPr>
            <a:lvl4pPr indent="0" lvl="3"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4pPr>
            <a:lvl5pPr indent="0" lvl="4"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5pPr>
            <a:lvl6pPr indent="0" lvl="5"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6pPr>
            <a:lvl7pPr indent="0" lvl="6"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7pPr>
            <a:lvl8pPr indent="0" lvl="7"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8pPr>
            <a:lvl9pPr indent="0" lvl="8"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p:cSld name="比较">
    <p:spTree>
      <p:nvGrpSpPr>
        <p:cNvPr id="31" name="Shape 31"/>
        <p:cNvGrpSpPr/>
        <p:nvPr/>
      </p:nvGrpSpPr>
      <p:grpSpPr>
        <a:xfrm>
          <a:off x="0" y="0"/>
          <a:ext cx="0" cy="0"/>
          <a:chOff x="0" y="0"/>
          <a:chExt cx="0" cy="0"/>
        </a:xfrm>
      </p:grpSpPr>
      <p:sp>
        <p:nvSpPr>
          <p:cNvPr id="32" name="Google Shape;32;p91"/>
          <p:cNvSpPr txBox="1"/>
          <p:nvPr>
            <p:ph type="title"/>
          </p:nvPr>
        </p:nvSpPr>
        <p:spPr>
          <a:xfrm>
            <a:off x="609600" y="256810"/>
            <a:ext cx="10971215" cy="1178656"/>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3" name="Google Shape;33;p91"/>
          <p:cNvSpPr txBox="1"/>
          <p:nvPr>
            <p:ph idx="1" type="body"/>
          </p:nvPr>
        </p:nvSpPr>
        <p:spPr>
          <a:xfrm>
            <a:off x="609520" y="1435464"/>
            <a:ext cx="5386219" cy="739421"/>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500"/>
              </a:spcBef>
              <a:spcAft>
                <a:spcPts val="0"/>
              </a:spcAft>
              <a:buClr>
                <a:srgbClr val="000000"/>
              </a:buClr>
              <a:buSzPts val="2400"/>
              <a:buFont typeface="Trebuchet MS"/>
              <a:buNone/>
              <a:defRPr b="1" sz="2400"/>
            </a:lvl1pPr>
            <a:lvl2pPr indent="-381000" lvl="1" marL="914400" algn="l">
              <a:lnSpc>
                <a:spcPct val="100000"/>
              </a:lnSpc>
              <a:spcBef>
                <a:spcPts val="500"/>
              </a:spcBef>
              <a:spcAft>
                <a:spcPts val="0"/>
              </a:spcAft>
              <a:buClr>
                <a:srgbClr val="000000"/>
              </a:buClr>
              <a:buSzPts val="2400"/>
              <a:buFont typeface="Trebuchet MS"/>
              <a:buChar char="–"/>
              <a:defRPr b="1" sz="2400"/>
            </a:lvl2pPr>
            <a:lvl3pPr indent="-381000" lvl="2" marL="1371600" algn="l">
              <a:lnSpc>
                <a:spcPct val="100000"/>
              </a:lnSpc>
              <a:spcBef>
                <a:spcPts val="500"/>
              </a:spcBef>
              <a:spcAft>
                <a:spcPts val="0"/>
              </a:spcAft>
              <a:buClr>
                <a:srgbClr val="000000"/>
              </a:buClr>
              <a:buSzPts val="2400"/>
              <a:buFont typeface="Trebuchet MS"/>
              <a:buChar char="•"/>
              <a:defRPr b="1" sz="2400"/>
            </a:lvl3pPr>
            <a:lvl4pPr indent="-381000" lvl="3" marL="1828800" algn="l">
              <a:lnSpc>
                <a:spcPct val="100000"/>
              </a:lnSpc>
              <a:spcBef>
                <a:spcPts val="500"/>
              </a:spcBef>
              <a:spcAft>
                <a:spcPts val="0"/>
              </a:spcAft>
              <a:buClr>
                <a:srgbClr val="000000"/>
              </a:buClr>
              <a:buSzPts val="2400"/>
              <a:buFont typeface="Trebuchet MS"/>
              <a:buChar char="–"/>
              <a:defRPr b="1" sz="2400"/>
            </a:lvl4pPr>
            <a:lvl5pPr indent="-381000" lvl="4" marL="2286000" algn="l">
              <a:lnSpc>
                <a:spcPct val="100000"/>
              </a:lnSpc>
              <a:spcBef>
                <a:spcPts val="500"/>
              </a:spcBef>
              <a:spcAft>
                <a:spcPts val="0"/>
              </a:spcAft>
              <a:buClr>
                <a:srgbClr val="000000"/>
              </a:buClr>
              <a:buSzPts val="2400"/>
              <a:buFont typeface="Trebuchet MS"/>
              <a:buChar char="»"/>
              <a:defRPr b="1" sz="2400"/>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34" name="Google Shape;34;p91"/>
          <p:cNvSpPr txBox="1"/>
          <p:nvPr>
            <p:ph idx="12" type="sldNum"/>
          </p:nvPr>
        </p:nvSpPr>
        <p:spPr>
          <a:xfrm>
            <a:off x="11316842" y="6404292"/>
            <a:ext cx="263979" cy="269237"/>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1pPr>
            <a:lvl2pPr indent="0" lvl="1"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2pPr>
            <a:lvl3pPr indent="0" lvl="2"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3pPr>
            <a:lvl4pPr indent="0" lvl="3"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4pPr>
            <a:lvl5pPr indent="0" lvl="4"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5pPr>
            <a:lvl6pPr indent="0" lvl="5"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6pPr>
            <a:lvl7pPr indent="0" lvl="6"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7pPr>
            <a:lvl8pPr indent="0" lvl="7"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8pPr>
            <a:lvl9pPr indent="0" lvl="8"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p:cSld name="仅标题">
    <p:spTree>
      <p:nvGrpSpPr>
        <p:cNvPr id="35" name="Shape 35"/>
        <p:cNvGrpSpPr/>
        <p:nvPr/>
      </p:nvGrpSpPr>
      <p:grpSpPr>
        <a:xfrm>
          <a:off x="0" y="0"/>
          <a:ext cx="0" cy="0"/>
          <a:chOff x="0" y="0"/>
          <a:chExt cx="0" cy="0"/>
        </a:xfrm>
      </p:grpSpPr>
      <p:sp>
        <p:nvSpPr>
          <p:cNvPr id="36" name="Google Shape;36;p92"/>
          <p:cNvSpPr txBox="1"/>
          <p:nvPr>
            <p:ph type="title"/>
          </p:nvPr>
        </p:nvSpPr>
        <p:spPr>
          <a:xfrm>
            <a:off x="609600" y="0"/>
            <a:ext cx="10971215" cy="1692277"/>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7" name="Google Shape;37;p92"/>
          <p:cNvSpPr txBox="1"/>
          <p:nvPr>
            <p:ph idx="12" type="sldNum"/>
          </p:nvPr>
        </p:nvSpPr>
        <p:spPr>
          <a:xfrm>
            <a:off x="11316842" y="6404292"/>
            <a:ext cx="263979" cy="269237"/>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1pPr>
            <a:lvl2pPr indent="0" lvl="1"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2pPr>
            <a:lvl3pPr indent="0" lvl="2"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3pPr>
            <a:lvl4pPr indent="0" lvl="3"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4pPr>
            <a:lvl5pPr indent="0" lvl="4"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5pPr>
            <a:lvl6pPr indent="0" lvl="5"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6pPr>
            <a:lvl7pPr indent="0" lvl="6"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7pPr>
            <a:lvl8pPr indent="0" lvl="7"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8pPr>
            <a:lvl9pPr indent="0" lvl="8" marL="0" algn="r">
              <a:lnSpc>
                <a:spcPct val="100000"/>
              </a:lnSpc>
              <a:spcBef>
                <a:spcPts val="0"/>
              </a:spcBef>
              <a:spcAft>
                <a:spcPts val="0"/>
              </a:spcAft>
              <a:buClr>
                <a:srgbClr val="888888"/>
              </a:buClr>
              <a:buSzPts val="1200"/>
              <a:buFont typeface="Trebuchet MS"/>
              <a:buNone/>
              <a:defRPr sz="1200">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4F4"/>
        </a:solidFill>
      </p:bgPr>
    </p:bg>
    <p:spTree>
      <p:nvGrpSpPr>
        <p:cNvPr id="5" name="Shape 5"/>
        <p:cNvGrpSpPr/>
        <p:nvPr/>
      </p:nvGrpSpPr>
      <p:grpSpPr>
        <a:xfrm>
          <a:off x="0" y="0"/>
          <a:ext cx="0" cy="0"/>
          <a:chOff x="0" y="0"/>
          <a:chExt cx="0" cy="0"/>
        </a:xfrm>
      </p:grpSpPr>
      <p:sp>
        <p:nvSpPr>
          <p:cNvPr id="6" name="Google Shape;6;p83"/>
          <p:cNvSpPr txBox="1"/>
          <p:nvPr>
            <p:ph type="title"/>
          </p:nvPr>
        </p:nvSpPr>
        <p:spPr>
          <a:xfrm>
            <a:off x="609600" y="92075"/>
            <a:ext cx="10971215" cy="1508126"/>
          </a:xfrm>
          <a:prstGeom prst="rect">
            <a:avLst/>
          </a:prstGeom>
          <a:noFill/>
          <a:ln>
            <a:noFill/>
          </a:ln>
        </p:spPr>
        <p:txBody>
          <a:bodyPr anchorCtr="0" anchor="ctr" bIns="45700" lIns="45700" spcFirstLastPara="1" rIns="45700" wrap="square" tIns="45700">
            <a:normAutofit/>
          </a:bodyPr>
          <a:lstStyle>
            <a:lvl1pPr lvl="0" marR="0" rtl="0" algn="ctr">
              <a:lnSpc>
                <a:spcPct val="100000"/>
              </a:lnSpc>
              <a:spcBef>
                <a:spcPts val="0"/>
              </a:spcBef>
              <a:spcAft>
                <a:spcPts val="0"/>
              </a:spcAft>
              <a:buClr>
                <a:srgbClr val="000000"/>
              </a:buClr>
              <a:buSzPts val="4400"/>
              <a:buFont typeface="Trebuchet MS"/>
              <a:buNone/>
              <a:defRPr b="0" i="0" sz="4400" u="none" cap="none" strike="noStrike">
                <a:solidFill>
                  <a:srgbClr val="000000"/>
                </a:solidFill>
                <a:latin typeface="Trebuchet MS"/>
                <a:ea typeface="Trebuchet MS"/>
                <a:cs typeface="Trebuchet MS"/>
                <a:sym typeface="Trebuchet MS"/>
              </a:defRPr>
            </a:lvl1pPr>
            <a:lvl2pPr lvl="1" marR="0" rtl="0" algn="ctr">
              <a:lnSpc>
                <a:spcPct val="100000"/>
              </a:lnSpc>
              <a:spcBef>
                <a:spcPts val="0"/>
              </a:spcBef>
              <a:spcAft>
                <a:spcPts val="0"/>
              </a:spcAft>
              <a:buClr>
                <a:srgbClr val="000000"/>
              </a:buClr>
              <a:buSzPts val="4400"/>
              <a:buFont typeface="Trebuchet MS"/>
              <a:buNone/>
              <a:defRPr b="0" i="0" sz="4400" u="none" cap="none" strike="noStrike">
                <a:solidFill>
                  <a:srgbClr val="000000"/>
                </a:solidFill>
                <a:latin typeface="Trebuchet MS"/>
                <a:ea typeface="Trebuchet MS"/>
                <a:cs typeface="Trebuchet MS"/>
                <a:sym typeface="Trebuchet MS"/>
              </a:defRPr>
            </a:lvl2pPr>
            <a:lvl3pPr lvl="2" marR="0" rtl="0" algn="ctr">
              <a:lnSpc>
                <a:spcPct val="100000"/>
              </a:lnSpc>
              <a:spcBef>
                <a:spcPts val="0"/>
              </a:spcBef>
              <a:spcAft>
                <a:spcPts val="0"/>
              </a:spcAft>
              <a:buClr>
                <a:srgbClr val="000000"/>
              </a:buClr>
              <a:buSzPts val="4400"/>
              <a:buFont typeface="Trebuchet MS"/>
              <a:buNone/>
              <a:defRPr b="0" i="0" sz="4400" u="none" cap="none" strike="noStrike">
                <a:solidFill>
                  <a:srgbClr val="000000"/>
                </a:solidFill>
                <a:latin typeface="Trebuchet MS"/>
                <a:ea typeface="Trebuchet MS"/>
                <a:cs typeface="Trebuchet MS"/>
                <a:sym typeface="Trebuchet MS"/>
              </a:defRPr>
            </a:lvl3pPr>
            <a:lvl4pPr lvl="3" marR="0" rtl="0" algn="ctr">
              <a:lnSpc>
                <a:spcPct val="100000"/>
              </a:lnSpc>
              <a:spcBef>
                <a:spcPts val="0"/>
              </a:spcBef>
              <a:spcAft>
                <a:spcPts val="0"/>
              </a:spcAft>
              <a:buClr>
                <a:srgbClr val="000000"/>
              </a:buClr>
              <a:buSzPts val="4400"/>
              <a:buFont typeface="Trebuchet MS"/>
              <a:buNone/>
              <a:defRPr b="0" i="0" sz="4400" u="none" cap="none" strike="noStrike">
                <a:solidFill>
                  <a:srgbClr val="000000"/>
                </a:solidFill>
                <a:latin typeface="Trebuchet MS"/>
                <a:ea typeface="Trebuchet MS"/>
                <a:cs typeface="Trebuchet MS"/>
                <a:sym typeface="Trebuchet MS"/>
              </a:defRPr>
            </a:lvl4pPr>
            <a:lvl5pPr lvl="4" marR="0" rtl="0" algn="ctr">
              <a:lnSpc>
                <a:spcPct val="100000"/>
              </a:lnSpc>
              <a:spcBef>
                <a:spcPts val="0"/>
              </a:spcBef>
              <a:spcAft>
                <a:spcPts val="0"/>
              </a:spcAft>
              <a:buClr>
                <a:srgbClr val="000000"/>
              </a:buClr>
              <a:buSzPts val="4400"/>
              <a:buFont typeface="Trebuchet MS"/>
              <a:buNone/>
              <a:defRPr b="0" i="0" sz="4400" u="none" cap="none" strike="noStrike">
                <a:solidFill>
                  <a:srgbClr val="000000"/>
                </a:solidFill>
                <a:latin typeface="Trebuchet MS"/>
                <a:ea typeface="Trebuchet MS"/>
                <a:cs typeface="Trebuchet MS"/>
                <a:sym typeface="Trebuchet MS"/>
              </a:defRPr>
            </a:lvl5pPr>
            <a:lvl6pPr lvl="5" marR="0" rtl="0" algn="ctr">
              <a:lnSpc>
                <a:spcPct val="100000"/>
              </a:lnSpc>
              <a:spcBef>
                <a:spcPts val="0"/>
              </a:spcBef>
              <a:spcAft>
                <a:spcPts val="0"/>
              </a:spcAft>
              <a:buClr>
                <a:srgbClr val="000000"/>
              </a:buClr>
              <a:buSzPts val="4400"/>
              <a:buFont typeface="Trebuchet MS"/>
              <a:buNone/>
              <a:defRPr b="0" i="0" sz="4400" u="none" cap="none" strike="noStrike">
                <a:solidFill>
                  <a:srgbClr val="000000"/>
                </a:solidFill>
                <a:latin typeface="Trebuchet MS"/>
                <a:ea typeface="Trebuchet MS"/>
                <a:cs typeface="Trebuchet MS"/>
                <a:sym typeface="Trebuchet MS"/>
              </a:defRPr>
            </a:lvl6pPr>
            <a:lvl7pPr lvl="6" marR="0" rtl="0" algn="ctr">
              <a:lnSpc>
                <a:spcPct val="100000"/>
              </a:lnSpc>
              <a:spcBef>
                <a:spcPts val="0"/>
              </a:spcBef>
              <a:spcAft>
                <a:spcPts val="0"/>
              </a:spcAft>
              <a:buClr>
                <a:srgbClr val="000000"/>
              </a:buClr>
              <a:buSzPts val="4400"/>
              <a:buFont typeface="Trebuchet MS"/>
              <a:buNone/>
              <a:defRPr b="0" i="0" sz="4400" u="none" cap="none" strike="noStrike">
                <a:solidFill>
                  <a:srgbClr val="000000"/>
                </a:solidFill>
                <a:latin typeface="Trebuchet MS"/>
                <a:ea typeface="Trebuchet MS"/>
                <a:cs typeface="Trebuchet MS"/>
                <a:sym typeface="Trebuchet MS"/>
              </a:defRPr>
            </a:lvl7pPr>
            <a:lvl8pPr lvl="7" marR="0" rtl="0" algn="ctr">
              <a:lnSpc>
                <a:spcPct val="100000"/>
              </a:lnSpc>
              <a:spcBef>
                <a:spcPts val="0"/>
              </a:spcBef>
              <a:spcAft>
                <a:spcPts val="0"/>
              </a:spcAft>
              <a:buClr>
                <a:srgbClr val="000000"/>
              </a:buClr>
              <a:buSzPts val="4400"/>
              <a:buFont typeface="Trebuchet MS"/>
              <a:buNone/>
              <a:defRPr b="0" i="0" sz="4400" u="none" cap="none" strike="noStrike">
                <a:solidFill>
                  <a:srgbClr val="000000"/>
                </a:solidFill>
                <a:latin typeface="Trebuchet MS"/>
                <a:ea typeface="Trebuchet MS"/>
                <a:cs typeface="Trebuchet MS"/>
                <a:sym typeface="Trebuchet MS"/>
              </a:defRPr>
            </a:lvl8pPr>
            <a:lvl9pPr lvl="8" marR="0" rtl="0" algn="ctr">
              <a:lnSpc>
                <a:spcPct val="100000"/>
              </a:lnSpc>
              <a:spcBef>
                <a:spcPts val="0"/>
              </a:spcBef>
              <a:spcAft>
                <a:spcPts val="0"/>
              </a:spcAft>
              <a:buClr>
                <a:srgbClr val="000000"/>
              </a:buClr>
              <a:buSzPts val="4400"/>
              <a:buFont typeface="Trebuchet MS"/>
              <a:buNone/>
              <a:defRPr b="0" i="0" sz="4400" u="none" cap="none" strike="noStrike">
                <a:solidFill>
                  <a:srgbClr val="000000"/>
                </a:solidFill>
                <a:latin typeface="Trebuchet MS"/>
                <a:ea typeface="Trebuchet MS"/>
                <a:cs typeface="Trebuchet MS"/>
                <a:sym typeface="Trebuchet MS"/>
              </a:defRPr>
            </a:lvl9pPr>
          </a:lstStyle>
          <a:p/>
        </p:txBody>
      </p:sp>
      <p:sp>
        <p:nvSpPr>
          <p:cNvPr id="7" name="Google Shape;7;p83"/>
          <p:cNvSpPr txBox="1"/>
          <p:nvPr>
            <p:ph idx="1" type="body"/>
          </p:nvPr>
        </p:nvSpPr>
        <p:spPr>
          <a:xfrm>
            <a:off x="609600" y="1600200"/>
            <a:ext cx="10971215" cy="5257800"/>
          </a:xfrm>
          <a:prstGeom prst="rect">
            <a:avLst/>
          </a:prstGeom>
          <a:noFill/>
          <a:ln>
            <a:noFill/>
          </a:ln>
        </p:spPr>
        <p:txBody>
          <a:bodyPr anchorCtr="0" anchor="t" bIns="45700" lIns="45700" spcFirstLastPara="1" rIns="45700" wrap="square" tIns="45700">
            <a:normAutofit/>
          </a:bodyPr>
          <a:lstStyle>
            <a:lvl1pPr indent="-431800" lvl="0" marL="4572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Trebuchet MS"/>
                <a:ea typeface="Trebuchet MS"/>
                <a:cs typeface="Trebuchet MS"/>
                <a:sym typeface="Trebuchet MS"/>
              </a:defRPr>
            </a:lvl1pPr>
            <a:lvl2pPr indent="-431800" lvl="1" marL="9144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Trebuchet MS"/>
                <a:ea typeface="Trebuchet MS"/>
                <a:cs typeface="Trebuchet MS"/>
                <a:sym typeface="Trebuchet MS"/>
              </a:defRPr>
            </a:lvl2pPr>
            <a:lvl3pPr indent="-431800" lvl="2" marL="13716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Trebuchet MS"/>
                <a:ea typeface="Trebuchet MS"/>
                <a:cs typeface="Trebuchet MS"/>
                <a:sym typeface="Trebuchet MS"/>
              </a:defRPr>
            </a:lvl3pPr>
            <a:lvl4pPr indent="-431800" lvl="3" marL="18288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Trebuchet MS"/>
                <a:ea typeface="Trebuchet MS"/>
                <a:cs typeface="Trebuchet MS"/>
                <a:sym typeface="Trebuchet MS"/>
              </a:defRPr>
            </a:lvl4pPr>
            <a:lvl5pPr indent="-431800" lvl="4" marL="22860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Trebuchet MS"/>
                <a:ea typeface="Trebuchet MS"/>
                <a:cs typeface="Trebuchet MS"/>
                <a:sym typeface="Trebuchet MS"/>
              </a:defRPr>
            </a:lvl5pPr>
            <a:lvl6pPr indent="-431800" lvl="5" marL="27432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Trebuchet MS"/>
                <a:ea typeface="Trebuchet MS"/>
                <a:cs typeface="Trebuchet MS"/>
                <a:sym typeface="Trebuchet MS"/>
              </a:defRPr>
            </a:lvl6pPr>
            <a:lvl7pPr indent="-431800" lvl="6" marL="32004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Trebuchet MS"/>
                <a:ea typeface="Trebuchet MS"/>
                <a:cs typeface="Trebuchet MS"/>
                <a:sym typeface="Trebuchet MS"/>
              </a:defRPr>
            </a:lvl7pPr>
            <a:lvl8pPr indent="-431800" lvl="7" marL="36576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Trebuchet MS"/>
                <a:ea typeface="Trebuchet MS"/>
                <a:cs typeface="Trebuchet MS"/>
                <a:sym typeface="Trebuchet MS"/>
              </a:defRPr>
            </a:lvl8pPr>
            <a:lvl9pPr indent="-431800" lvl="8" marL="41148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Trebuchet MS"/>
                <a:ea typeface="Trebuchet MS"/>
                <a:cs typeface="Trebuchet MS"/>
                <a:sym typeface="Trebuchet MS"/>
              </a:defRPr>
            </a:lvl9pPr>
          </a:lstStyle>
          <a:p/>
        </p:txBody>
      </p:sp>
      <p:sp>
        <p:nvSpPr>
          <p:cNvPr id="8" name="Google Shape;8;p83"/>
          <p:cNvSpPr txBox="1"/>
          <p:nvPr>
            <p:ph idx="12" type="sldNum"/>
          </p:nvPr>
        </p:nvSpPr>
        <p:spPr>
          <a:xfrm>
            <a:off x="11316842" y="6404292"/>
            <a:ext cx="263979" cy="269237"/>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0.jpg"/><Relationship Id="rId5"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19.jpg"/><Relationship Id="rId5" Type="http://schemas.openxmlformats.org/officeDocument/2006/relationships/image" Target="../media/image21.jpg"/><Relationship Id="rId6"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23.png"/><Relationship Id="rId5" Type="http://schemas.openxmlformats.org/officeDocument/2006/relationships/image" Target="../media/image1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png"/><Relationship Id="rId4" Type="http://schemas.openxmlformats.org/officeDocument/2006/relationships/image" Target="../media/image20.jpg"/><Relationship Id="rId5"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png"/><Relationship Id="rId4" Type="http://schemas.openxmlformats.org/officeDocument/2006/relationships/image" Target="../media/image24.jpg"/><Relationship Id="rId5" Type="http://schemas.openxmlformats.org/officeDocument/2006/relationships/image" Target="../media/image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pn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2.pn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2.pn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png"/><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7.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9.jp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grpSp>
        <p:nvGrpSpPr>
          <p:cNvPr id="83" name="Google Shape;83;p1"/>
          <p:cNvGrpSpPr/>
          <p:nvPr/>
        </p:nvGrpSpPr>
        <p:grpSpPr>
          <a:xfrm>
            <a:off x="-180" y="-144"/>
            <a:ext cx="2351119" cy="6858009"/>
            <a:chOff x="-91" y="-72"/>
            <a:chExt cx="2351119" cy="6858008"/>
          </a:xfrm>
        </p:grpSpPr>
        <p:sp>
          <p:nvSpPr>
            <p:cNvPr id="84" name="Google Shape;84;p1"/>
            <p:cNvSpPr/>
            <p:nvPr/>
          </p:nvSpPr>
          <p:spPr>
            <a:xfrm>
              <a:off x="-91" y="-72"/>
              <a:ext cx="2351104" cy="6858008"/>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Georgia"/>
                <a:buNone/>
              </a:pPr>
              <a:r>
                <a:t/>
              </a:r>
              <a:endParaRPr b="1" i="0" sz="1800" u="none" cap="none" strike="noStrike">
                <a:solidFill>
                  <a:srgbClr val="FFFFFF"/>
                </a:solidFill>
                <a:latin typeface="Georgia"/>
                <a:ea typeface="Georgia"/>
                <a:cs typeface="Georgia"/>
                <a:sym typeface="Georgia"/>
              </a:endParaRPr>
            </a:p>
          </p:txBody>
        </p:sp>
        <p:sp>
          <p:nvSpPr>
            <p:cNvPr id="85" name="Google Shape;85;p1"/>
            <p:cNvSpPr txBox="1"/>
            <p:nvPr/>
          </p:nvSpPr>
          <p:spPr>
            <a:xfrm>
              <a:off x="-80" y="2716475"/>
              <a:ext cx="2351108" cy="1424937"/>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800"/>
                <a:buFont typeface="Georgia"/>
                <a:buNone/>
              </a:pPr>
              <a:r>
                <a:rPr b="1" i="0" lang="en-US" sz="18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00000"/>
                </a:lnSpc>
                <a:spcBef>
                  <a:spcPts val="0"/>
                </a:spcBef>
                <a:spcAft>
                  <a:spcPts val="0"/>
                </a:spcAft>
                <a:buClr>
                  <a:srgbClr val="FFFFFF"/>
                </a:buClr>
                <a:buSzPts val="1800"/>
                <a:buFont typeface="Georgia"/>
                <a:buNone/>
              </a:pPr>
              <a:r>
                <a:rPr b="1" i="0" lang="en-US" sz="1800" u="none" cap="none" strike="noStrike">
                  <a:solidFill>
                    <a:srgbClr val="FFFFFF"/>
                  </a:solidFill>
                  <a:latin typeface="Georgia"/>
                  <a:ea typeface="Georgia"/>
                  <a:cs typeface="Georgia"/>
                  <a:sym typeface="Georgia"/>
                </a:rPr>
                <a:t>Higher School of Medicine</a:t>
              </a:r>
              <a:endParaRPr/>
            </a:p>
          </p:txBody>
        </p:sp>
      </p:grpSp>
      <p:cxnSp>
        <p:nvCxnSpPr>
          <p:cNvPr id="86" name="Google Shape;86;p1"/>
          <p:cNvCxnSpPr/>
          <p:nvPr/>
        </p:nvCxnSpPr>
        <p:spPr>
          <a:xfrm>
            <a:off x="-5" y="2133600"/>
            <a:ext cx="12192011" cy="0"/>
          </a:xfrm>
          <a:prstGeom prst="straightConnector1">
            <a:avLst/>
          </a:prstGeom>
          <a:noFill/>
          <a:ln cap="flat" cmpd="sng" w="9525">
            <a:solidFill>
              <a:srgbClr val="B7B7B7">
                <a:alpha val="49803"/>
              </a:srgbClr>
            </a:solidFill>
            <a:prstDash val="solid"/>
            <a:round/>
            <a:headEnd len="sm" w="sm" type="none"/>
            <a:tailEnd len="sm" w="sm" type="none"/>
          </a:ln>
        </p:spPr>
      </p:cxnSp>
      <p:pic>
        <p:nvPicPr>
          <p:cNvPr descr="image1.png" id="87" name="Google Shape;87;p1"/>
          <p:cNvPicPr preferRelativeResize="0"/>
          <p:nvPr/>
        </p:nvPicPr>
        <p:blipFill rotWithShape="1">
          <a:blip r:embed="rId3">
            <a:alphaModFix/>
          </a:blip>
          <a:srcRect b="0" l="0" r="0" t="0"/>
          <a:stretch/>
        </p:blipFill>
        <p:spPr>
          <a:xfrm>
            <a:off x="358030" y="480641"/>
            <a:ext cx="1635028" cy="1425030"/>
          </a:xfrm>
          <a:prstGeom prst="rect">
            <a:avLst/>
          </a:prstGeom>
          <a:noFill/>
          <a:ln>
            <a:noFill/>
          </a:ln>
        </p:spPr>
      </p:pic>
      <p:sp>
        <p:nvSpPr>
          <p:cNvPr id="88" name="Google Shape;88;p1"/>
          <p:cNvSpPr txBox="1"/>
          <p:nvPr/>
        </p:nvSpPr>
        <p:spPr>
          <a:xfrm>
            <a:off x="4063075" y="1053455"/>
            <a:ext cx="6381588" cy="12192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2060"/>
              </a:buClr>
              <a:buSzPts val="3600"/>
              <a:buFont typeface="Georgia"/>
              <a:buNone/>
            </a:pPr>
            <a:r>
              <a:rPr b="0" i="0" lang="en-US" sz="3600" u="none" cap="none" strike="noStrike">
                <a:solidFill>
                  <a:srgbClr val="002060"/>
                </a:solidFill>
                <a:latin typeface="Georgia"/>
                <a:ea typeface="Georgia"/>
                <a:cs typeface="Georgia"/>
                <a:sym typeface="Georgia"/>
              </a:rPr>
              <a:t>THE SKELETAL SYSTEM I</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2060"/>
              </a:buClr>
              <a:buSzPts val="1200"/>
              <a:buFont typeface="Georgia"/>
              <a:buNone/>
            </a:pPr>
            <a:r>
              <a:t/>
            </a:r>
            <a:endParaRPr b="0" i="0" sz="12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2060"/>
              </a:buClr>
              <a:buSzPts val="3600"/>
              <a:buFont typeface="Georgia"/>
              <a:buNone/>
            </a:pPr>
            <a:r>
              <a:rPr b="0" i="0" lang="en-US" sz="3600" u="none" cap="none" strike="noStrike">
                <a:solidFill>
                  <a:srgbClr val="002060"/>
                </a:solidFill>
                <a:latin typeface="Georgia"/>
                <a:ea typeface="Georgia"/>
                <a:cs typeface="Georgia"/>
                <a:sym typeface="Georgia"/>
              </a:rPr>
              <a:t> </a:t>
            </a:r>
            <a:endParaRPr/>
          </a:p>
        </p:txBody>
      </p:sp>
      <p:pic>
        <p:nvPicPr>
          <p:cNvPr descr="sal25693_co_07" id="89" name="Google Shape;89;p1"/>
          <p:cNvPicPr preferRelativeResize="0"/>
          <p:nvPr/>
        </p:nvPicPr>
        <p:blipFill rotWithShape="1">
          <a:blip r:embed="rId4">
            <a:alphaModFix/>
          </a:blip>
          <a:srcRect b="0" l="0" r="0" t="0"/>
          <a:stretch/>
        </p:blipFill>
        <p:spPr>
          <a:xfrm>
            <a:off x="5257800" y="2184400"/>
            <a:ext cx="3755055" cy="393453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500"/>
                                        <p:tgtEl>
                                          <p:spTgt spid="8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3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2"/>
          <p:cNvSpPr txBox="1"/>
          <p:nvPr>
            <p:ph idx="4294967295" type="sldNum"/>
          </p:nvPr>
        </p:nvSpPr>
        <p:spPr>
          <a:xfrm>
            <a:off x="1013114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latin typeface="Arial"/>
                <a:ea typeface="Arial"/>
                <a:cs typeface="Arial"/>
                <a:sym typeface="Arial"/>
              </a:rPr>
              <a:t>‹#›</a:t>
            </a:fld>
            <a:endParaRPr/>
          </a:p>
        </p:txBody>
      </p:sp>
      <p:sp>
        <p:nvSpPr>
          <p:cNvPr id="190" name="Google Shape;190;p12"/>
          <p:cNvSpPr txBox="1"/>
          <p:nvPr>
            <p:ph idx="4294967295" type="title"/>
          </p:nvPr>
        </p:nvSpPr>
        <p:spPr>
          <a:xfrm>
            <a:off x="2017712" y="323850"/>
            <a:ext cx="8229601" cy="106680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a:latin typeface="Arial"/>
                <a:ea typeface="Arial"/>
                <a:cs typeface="Arial"/>
                <a:sym typeface="Arial"/>
              </a:rPr>
              <a:t>Functions of the Skeleton</a:t>
            </a:r>
            <a:endParaRPr/>
          </a:p>
        </p:txBody>
      </p:sp>
      <p:sp>
        <p:nvSpPr>
          <p:cNvPr id="191" name="Google Shape;191;p12"/>
          <p:cNvSpPr txBox="1"/>
          <p:nvPr>
            <p:ph idx="4294967295" type="body"/>
          </p:nvPr>
        </p:nvSpPr>
        <p:spPr>
          <a:xfrm>
            <a:off x="700086" y="1433511"/>
            <a:ext cx="10097694" cy="4953003"/>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000000"/>
              </a:buClr>
              <a:buSzPts val="2400"/>
              <a:buFont typeface="Arial"/>
              <a:buChar char="•"/>
            </a:pPr>
            <a:r>
              <a:rPr b="1" lang="en-US" sz="2400">
                <a:latin typeface="Arial"/>
                <a:ea typeface="Arial"/>
                <a:cs typeface="Arial"/>
                <a:sym typeface="Arial"/>
              </a:rPr>
              <a:t>support </a:t>
            </a:r>
            <a:r>
              <a:rPr b="0" lang="en-US"/>
              <a:t>– hold the body up, supports muscles, mandible and maxilla support teeth</a:t>
            </a:r>
            <a:endParaRPr/>
          </a:p>
          <a:p>
            <a:pPr indent="-190500" lvl="0" marL="342900" rtl="0" algn="l">
              <a:lnSpc>
                <a:spcPct val="90000"/>
              </a:lnSpc>
              <a:spcBef>
                <a:spcPts val="700"/>
              </a:spcBef>
              <a:spcAft>
                <a:spcPts val="0"/>
              </a:spcAft>
              <a:buClr>
                <a:srgbClr val="000000"/>
              </a:buClr>
              <a:buSzPts val="2400"/>
              <a:buFont typeface="Arial"/>
              <a:buNone/>
            </a:pPr>
            <a:r>
              <a:t/>
            </a:r>
            <a:endParaRPr b="0"/>
          </a:p>
          <a:p>
            <a:pPr indent="-342900" lvl="0" marL="342900" rtl="0" algn="l">
              <a:lnSpc>
                <a:spcPct val="90000"/>
              </a:lnSpc>
              <a:spcBef>
                <a:spcPts val="500"/>
              </a:spcBef>
              <a:spcAft>
                <a:spcPts val="0"/>
              </a:spcAft>
              <a:buClr>
                <a:srgbClr val="000000"/>
              </a:buClr>
              <a:buSzPts val="2400"/>
              <a:buFont typeface="Arial"/>
              <a:buChar char="•"/>
            </a:pPr>
            <a:r>
              <a:rPr b="1" lang="en-US" sz="2400">
                <a:latin typeface="Arial"/>
                <a:ea typeface="Arial"/>
                <a:cs typeface="Arial"/>
                <a:sym typeface="Arial"/>
              </a:rPr>
              <a:t>protection</a:t>
            </a:r>
            <a:r>
              <a:rPr b="0" lang="en-US"/>
              <a:t> – brain, spinal cord, heart, lungs</a:t>
            </a:r>
            <a:endParaRPr/>
          </a:p>
          <a:p>
            <a:pPr indent="-190500" lvl="0" marL="342900" rtl="0" algn="l">
              <a:lnSpc>
                <a:spcPct val="90000"/>
              </a:lnSpc>
              <a:spcBef>
                <a:spcPts val="700"/>
              </a:spcBef>
              <a:spcAft>
                <a:spcPts val="0"/>
              </a:spcAft>
              <a:buClr>
                <a:srgbClr val="000000"/>
              </a:buClr>
              <a:buSzPts val="2400"/>
              <a:buFont typeface="Arial"/>
              <a:buNone/>
            </a:pPr>
            <a:r>
              <a:t/>
            </a:r>
            <a:endParaRPr b="0"/>
          </a:p>
          <a:p>
            <a:pPr indent="-342900" lvl="0" marL="342900" rtl="0" algn="l">
              <a:lnSpc>
                <a:spcPct val="90000"/>
              </a:lnSpc>
              <a:spcBef>
                <a:spcPts val="500"/>
              </a:spcBef>
              <a:spcAft>
                <a:spcPts val="0"/>
              </a:spcAft>
              <a:buClr>
                <a:srgbClr val="000000"/>
              </a:buClr>
              <a:buSzPts val="2400"/>
              <a:buFont typeface="Arial"/>
              <a:buChar char="•"/>
            </a:pPr>
            <a:r>
              <a:rPr b="1" lang="en-US" sz="2400">
                <a:latin typeface="Arial"/>
                <a:ea typeface="Arial"/>
                <a:cs typeface="Arial"/>
                <a:sym typeface="Arial"/>
              </a:rPr>
              <a:t>movement</a:t>
            </a:r>
            <a:r>
              <a:rPr b="0" lang="en-US"/>
              <a:t> – limb movements, breathing, action of muscle on bone</a:t>
            </a:r>
            <a:endParaRPr/>
          </a:p>
          <a:p>
            <a:pPr indent="-190500" lvl="0" marL="342900" rtl="0" algn="l">
              <a:lnSpc>
                <a:spcPct val="90000"/>
              </a:lnSpc>
              <a:spcBef>
                <a:spcPts val="700"/>
              </a:spcBef>
              <a:spcAft>
                <a:spcPts val="0"/>
              </a:spcAft>
              <a:buClr>
                <a:srgbClr val="000000"/>
              </a:buClr>
              <a:buSzPts val="2400"/>
              <a:buFont typeface="Arial"/>
              <a:buNone/>
            </a:pPr>
            <a:r>
              <a:t/>
            </a:r>
            <a:endParaRPr b="0"/>
          </a:p>
          <a:p>
            <a:pPr indent="-342900" lvl="0" marL="342900" rtl="0" algn="l">
              <a:lnSpc>
                <a:spcPct val="90000"/>
              </a:lnSpc>
              <a:spcBef>
                <a:spcPts val="500"/>
              </a:spcBef>
              <a:spcAft>
                <a:spcPts val="0"/>
              </a:spcAft>
              <a:buClr>
                <a:srgbClr val="000000"/>
              </a:buClr>
              <a:buSzPts val="2400"/>
              <a:buFont typeface="Arial"/>
              <a:buChar char="•"/>
            </a:pPr>
            <a:r>
              <a:rPr b="1" lang="en-US" sz="2400">
                <a:latin typeface="Arial"/>
                <a:ea typeface="Arial"/>
                <a:cs typeface="Arial"/>
                <a:sym typeface="Arial"/>
              </a:rPr>
              <a:t>electrolyte balance </a:t>
            </a:r>
            <a:r>
              <a:rPr b="0" lang="en-US"/>
              <a:t>– calcium and phosphate ions</a:t>
            </a:r>
            <a:endParaRPr/>
          </a:p>
          <a:p>
            <a:pPr indent="-190500" lvl="0" marL="342900" rtl="0" algn="l">
              <a:lnSpc>
                <a:spcPct val="90000"/>
              </a:lnSpc>
              <a:spcBef>
                <a:spcPts val="700"/>
              </a:spcBef>
              <a:spcAft>
                <a:spcPts val="0"/>
              </a:spcAft>
              <a:buClr>
                <a:srgbClr val="000000"/>
              </a:buClr>
              <a:buSzPts val="2400"/>
              <a:buFont typeface="Arial"/>
              <a:buNone/>
            </a:pPr>
            <a:r>
              <a:t/>
            </a:r>
            <a:endParaRPr b="0"/>
          </a:p>
          <a:p>
            <a:pPr indent="-342900" lvl="0" marL="342900" rtl="0" algn="l">
              <a:lnSpc>
                <a:spcPct val="90000"/>
              </a:lnSpc>
              <a:spcBef>
                <a:spcPts val="500"/>
              </a:spcBef>
              <a:spcAft>
                <a:spcPts val="0"/>
              </a:spcAft>
              <a:buClr>
                <a:srgbClr val="000000"/>
              </a:buClr>
              <a:buSzPts val="2400"/>
              <a:buFont typeface="Arial"/>
              <a:buChar char="•"/>
            </a:pPr>
            <a:r>
              <a:rPr b="1" lang="en-US" sz="2400">
                <a:latin typeface="Arial"/>
                <a:ea typeface="Arial"/>
                <a:cs typeface="Arial"/>
                <a:sym typeface="Arial"/>
              </a:rPr>
              <a:t>acid-base balance </a:t>
            </a:r>
            <a:r>
              <a:rPr b="0" lang="en-US"/>
              <a:t>– buffers blood against excessive pH changes</a:t>
            </a:r>
            <a:endParaRPr/>
          </a:p>
          <a:p>
            <a:pPr indent="-190500" lvl="0" marL="342900" rtl="0" algn="l">
              <a:lnSpc>
                <a:spcPct val="90000"/>
              </a:lnSpc>
              <a:spcBef>
                <a:spcPts val="700"/>
              </a:spcBef>
              <a:spcAft>
                <a:spcPts val="0"/>
              </a:spcAft>
              <a:buClr>
                <a:srgbClr val="000000"/>
              </a:buClr>
              <a:buSzPts val="2400"/>
              <a:buFont typeface="Arial"/>
              <a:buNone/>
            </a:pPr>
            <a:r>
              <a:t/>
            </a:r>
            <a:endParaRPr b="0"/>
          </a:p>
          <a:p>
            <a:pPr indent="-342900" lvl="0" marL="342900" rtl="0" algn="l">
              <a:lnSpc>
                <a:spcPct val="90000"/>
              </a:lnSpc>
              <a:spcBef>
                <a:spcPts val="500"/>
              </a:spcBef>
              <a:spcAft>
                <a:spcPts val="0"/>
              </a:spcAft>
              <a:buClr>
                <a:srgbClr val="000000"/>
              </a:buClr>
              <a:buSzPts val="2400"/>
              <a:buFont typeface="Arial"/>
              <a:buChar char="•"/>
            </a:pPr>
            <a:r>
              <a:rPr b="1" lang="en-US" sz="2400">
                <a:latin typeface="Arial"/>
                <a:ea typeface="Arial"/>
                <a:cs typeface="Arial"/>
                <a:sym typeface="Arial"/>
              </a:rPr>
              <a:t>blood formation </a:t>
            </a:r>
            <a:r>
              <a:rPr b="0" lang="en-US"/>
              <a:t>– red bone marrow is the chief producer of blood cells</a:t>
            </a:r>
            <a:endParaRPr/>
          </a:p>
        </p:txBody>
      </p:sp>
      <p:grpSp>
        <p:nvGrpSpPr>
          <p:cNvPr id="192" name="Google Shape;192;p12"/>
          <p:cNvGrpSpPr/>
          <p:nvPr/>
        </p:nvGrpSpPr>
        <p:grpSpPr>
          <a:xfrm>
            <a:off x="-74254" y="6205470"/>
            <a:ext cx="12248963" cy="755694"/>
            <a:chOff x="-2" y="-1"/>
            <a:chExt cx="12248961" cy="755693"/>
          </a:xfrm>
        </p:grpSpPr>
        <p:sp>
          <p:nvSpPr>
            <p:cNvPr id="193" name="Google Shape;193;p12"/>
            <p:cNvSpPr/>
            <p:nvPr/>
          </p:nvSpPr>
          <p:spPr>
            <a:xfrm>
              <a:off x="2797111" y="18570"/>
              <a:ext cx="9451848" cy="684189"/>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194" name="Google Shape;194;p12"/>
            <p:cNvSpPr/>
            <p:nvPr/>
          </p:nvSpPr>
          <p:spPr>
            <a:xfrm>
              <a:off x="58513" y="16859"/>
              <a:ext cx="2922815" cy="738833"/>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195" name="Google Shape;195;p12"/>
            <p:cNvPicPr preferRelativeResize="0"/>
            <p:nvPr/>
          </p:nvPicPr>
          <p:blipFill rotWithShape="1">
            <a:blip r:embed="rId3">
              <a:alphaModFix/>
            </a:blip>
            <a:srcRect b="0" l="0" r="0" t="0"/>
            <a:stretch/>
          </p:blipFill>
          <p:spPr>
            <a:xfrm>
              <a:off x="-2" y="-1"/>
              <a:ext cx="704323" cy="613864"/>
            </a:xfrm>
            <a:prstGeom prst="rect">
              <a:avLst/>
            </a:prstGeom>
            <a:noFill/>
            <a:ln>
              <a:noFill/>
            </a:ln>
          </p:spPr>
        </p:pic>
        <p:sp>
          <p:nvSpPr>
            <p:cNvPr id="196" name="Google Shape;196;p12"/>
            <p:cNvSpPr txBox="1"/>
            <p:nvPr/>
          </p:nvSpPr>
          <p:spPr>
            <a:xfrm>
              <a:off x="696105" y="153861"/>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3"/>
          <p:cNvSpPr txBox="1"/>
          <p:nvPr>
            <p:ph idx="4294967295" type="sldNum"/>
          </p:nvPr>
        </p:nvSpPr>
        <p:spPr>
          <a:xfrm>
            <a:off x="1013114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latin typeface="Arial"/>
                <a:ea typeface="Arial"/>
                <a:cs typeface="Arial"/>
                <a:sym typeface="Arial"/>
              </a:rPr>
              <a:t>‹#›</a:t>
            </a:fld>
            <a:endParaRPr/>
          </a:p>
        </p:txBody>
      </p:sp>
      <p:sp>
        <p:nvSpPr>
          <p:cNvPr id="202" name="Google Shape;202;p13"/>
          <p:cNvSpPr txBox="1"/>
          <p:nvPr>
            <p:ph idx="4294967295" type="title"/>
          </p:nvPr>
        </p:nvSpPr>
        <p:spPr>
          <a:xfrm>
            <a:off x="1974850" y="-2"/>
            <a:ext cx="8229600" cy="1143004"/>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a:latin typeface="Arial"/>
                <a:ea typeface="Arial"/>
                <a:cs typeface="Arial"/>
                <a:sym typeface="Arial"/>
              </a:rPr>
              <a:t>Shapes of Bones</a:t>
            </a:r>
            <a:endParaRPr/>
          </a:p>
        </p:txBody>
      </p:sp>
      <p:sp>
        <p:nvSpPr>
          <p:cNvPr id="203" name="Google Shape;203;p13"/>
          <p:cNvSpPr txBox="1"/>
          <p:nvPr>
            <p:ph idx="4294967295" type="body"/>
          </p:nvPr>
        </p:nvSpPr>
        <p:spPr>
          <a:xfrm>
            <a:off x="6242050" y="1209675"/>
            <a:ext cx="4419600" cy="5205413"/>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000000"/>
              </a:buClr>
              <a:buSzPts val="2400"/>
              <a:buFont typeface="Arial"/>
              <a:buChar char="•"/>
            </a:pPr>
            <a:r>
              <a:rPr b="1" lang="en-US" sz="2400">
                <a:latin typeface="Arial"/>
                <a:ea typeface="Arial"/>
                <a:cs typeface="Arial"/>
                <a:sym typeface="Arial"/>
              </a:rPr>
              <a:t>long bones</a:t>
            </a:r>
            <a:endParaRPr/>
          </a:p>
          <a:p>
            <a:pPr indent="-285750" lvl="1" marL="742950" rtl="0" algn="l">
              <a:lnSpc>
                <a:spcPct val="90000"/>
              </a:lnSpc>
              <a:spcBef>
                <a:spcPts val="0"/>
              </a:spcBef>
              <a:spcAft>
                <a:spcPts val="0"/>
              </a:spcAft>
              <a:buClr>
                <a:srgbClr val="000000"/>
              </a:buClr>
              <a:buSzPts val="2000"/>
              <a:buFont typeface="Arial"/>
              <a:buChar char="–"/>
            </a:pPr>
            <a:r>
              <a:rPr lang="en-US" sz="2000">
                <a:latin typeface="Arial"/>
                <a:ea typeface="Arial"/>
                <a:cs typeface="Arial"/>
                <a:sym typeface="Arial"/>
              </a:rPr>
              <a:t>longer than wide</a:t>
            </a:r>
            <a:endParaRPr/>
          </a:p>
          <a:p>
            <a:pPr indent="-285750" lvl="1" marL="742950" rtl="0" algn="l">
              <a:lnSpc>
                <a:spcPct val="90000"/>
              </a:lnSpc>
              <a:spcBef>
                <a:spcPts val="0"/>
              </a:spcBef>
              <a:spcAft>
                <a:spcPts val="0"/>
              </a:spcAft>
              <a:buClr>
                <a:srgbClr val="000000"/>
              </a:buClr>
              <a:buSzPts val="2000"/>
              <a:buFont typeface="Arial"/>
              <a:buChar char="–"/>
            </a:pPr>
            <a:r>
              <a:rPr lang="en-US" sz="2000">
                <a:latin typeface="Arial"/>
                <a:ea typeface="Arial"/>
                <a:cs typeface="Arial"/>
                <a:sym typeface="Arial"/>
              </a:rPr>
              <a:t>rigid levers acted upon by muscles</a:t>
            </a:r>
            <a:endParaRPr/>
          </a:p>
          <a:p>
            <a:pPr indent="-158750" lvl="1" marL="742950" rtl="0" algn="l">
              <a:lnSpc>
                <a:spcPct val="90000"/>
              </a:lnSpc>
              <a:spcBef>
                <a:spcPts val="0"/>
              </a:spcBef>
              <a:spcAft>
                <a:spcPts val="0"/>
              </a:spcAft>
              <a:buClr>
                <a:srgbClr val="000000"/>
              </a:buClr>
              <a:buSzPts val="2000"/>
              <a:buFont typeface="Arial"/>
              <a:buNone/>
            </a:pPr>
            <a:r>
              <a:t/>
            </a:r>
            <a:endParaRPr sz="2000">
              <a:latin typeface="Arial"/>
              <a:ea typeface="Arial"/>
              <a:cs typeface="Arial"/>
              <a:sym typeface="Arial"/>
            </a:endParaRPr>
          </a:p>
          <a:p>
            <a:pPr indent="-342900" lvl="0" marL="342900" rtl="0" algn="l">
              <a:lnSpc>
                <a:spcPct val="90000"/>
              </a:lnSpc>
              <a:spcBef>
                <a:spcPts val="500"/>
              </a:spcBef>
              <a:spcAft>
                <a:spcPts val="0"/>
              </a:spcAft>
              <a:buClr>
                <a:srgbClr val="000000"/>
              </a:buClr>
              <a:buSzPts val="2400"/>
              <a:buFont typeface="Arial"/>
              <a:buChar char="•"/>
            </a:pPr>
            <a:r>
              <a:rPr b="1" lang="en-US" sz="2400">
                <a:latin typeface="Arial"/>
                <a:ea typeface="Arial"/>
                <a:cs typeface="Arial"/>
                <a:sym typeface="Arial"/>
              </a:rPr>
              <a:t>short bones </a:t>
            </a:r>
            <a:endParaRPr/>
          </a:p>
          <a:p>
            <a:pPr indent="-285750" lvl="1" marL="742950" rtl="0" algn="l">
              <a:lnSpc>
                <a:spcPct val="90000"/>
              </a:lnSpc>
              <a:spcBef>
                <a:spcPts val="0"/>
              </a:spcBef>
              <a:spcAft>
                <a:spcPts val="0"/>
              </a:spcAft>
              <a:buClr>
                <a:srgbClr val="000000"/>
              </a:buClr>
              <a:buSzPts val="2000"/>
              <a:buFont typeface="Arial"/>
              <a:buChar char="–"/>
            </a:pPr>
            <a:r>
              <a:rPr lang="en-US" sz="2000">
                <a:latin typeface="Arial"/>
                <a:ea typeface="Arial"/>
                <a:cs typeface="Arial"/>
                <a:sym typeface="Arial"/>
              </a:rPr>
              <a:t>equal in length and width</a:t>
            </a:r>
            <a:endParaRPr/>
          </a:p>
          <a:p>
            <a:pPr indent="-285750" lvl="1" marL="742950" rtl="0" algn="l">
              <a:lnSpc>
                <a:spcPct val="90000"/>
              </a:lnSpc>
              <a:spcBef>
                <a:spcPts val="0"/>
              </a:spcBef>
              <a:spcAft>
                <a:spcPts val="0"/>
              </a:spcAft>
              <a:buClr>
                <a:srgbClr val="000000"/>
              </a:buClr>
              <a:buSzPts val="2000"/>
              <a:buFont typeface="Arial"/>
              <a:buChar char="–"/>
            </a:pPr>
            <a:r>
              <a:rPr lang="en-US" sz="2000">
                <a:latin typeface="Arial"/>
                <a:ea typeface="Arial"/>
                <a:cs typeface="Arial"/>
                <a:sym typeface="Arial"/>
              </a:rPr>
              <a:t>glide across one another in multiple directions</a:t>
            </a:r>
            <a:endParaRPr/>
          </a:p>
          <a:p>
            <a:pPr indent="-158750" lvl="1" marL="742950" rtl="0" algn="l">
              <a:lnSpc>
                <a:spcPct val="90000"/>
              </a:lnSpc>
              <a:spcBef>
                <a:spcPts val="0"/>
              </a:spcBef>
              <a:spcAft>
                <a:spcPts val="0"/>
              </a:spcAft>
              <a:buClr>
                <a:srgbClr val="000000"/>
              </a:buClr>
              <a:buSzPts val="2000"/>
              <a:buFont typeface="Arial"/>
              <a:buNone/>
            </a:pPr>
            <a:r>
              <a:t/>
            </a:r>
            <a:endParaRPr sz="2000">
              <a:latin typeface="Arial"/>
              <a:ea typeface="Arial"/>
              <a:cs typeface="Arial"/>
              <a:sym typeface="Arial"/>
            </a:endParaRPr>
          </a:p>
          <a:p>
            <a:pPr indent="-342900" lvl="0" marL="342900" rtl="0" algn="l">
              <a:lnSpc>
                <a:spcPct val="90000"/>
              </a:lnSpc>
              <a:spcBef>
                <a:spcPts val="500"/>
              </a:spcBef>
              <a:spcAft>
                <a:spcPts val="0"/>
              </a:spcAft>
              <a:buClr>
                <a:srgbClr val="000000"/>
              </a:buClr>
              <a:buSzPts val="2400"/>
              <a:buFont typeface="Arial"/>
              <a:buChar char="•"/>
            </a:pPr>
            <a:r>
              <a:rPr b="1" lang="en-US" sz="2400">
                <a:latin typeface="Arial"/>
                <a:ea typeface="Arial"/>
                <a:cs typeface="Arial"/>
                <a:sym typeface="Arial"/>
              </a:rPr>
              <a:t>flat bones</a:t>
            </a:r>
            <a:endParaRPr/>
          </a:p>
          <a:p>
            <a:pPr indent="-285750" lvl="1" marL="742950" rtl="0" algn="l">
              <a:lnSpc>
                <a:spcPct val="90000"/>
              </a:lnSpc>
              <a:spcBef>
                <a:spcPts val="0"/>
              </a:spcBef>
              <a:spcAft>
                <a:spcPts val="0"/>
              </a:spcAft>
              <a:buClr>
                <a:srgbClr val="000000"/>
              </a:buClr>
              <a:buSzPts val="2000"/>
              <a:buFont typeface="Arial"/>
              <a:buChar char="–"/>
            </a:pPr>
            <a:r>
              <a:rPr lang="en-US" sz="2000">
                <a:latin typeface="Arial"/>
                <a:ea typeface="Arial"/>
                <a:cs typeface="Arial"/>
                <a:sym typeface="Arial"/>
              </a:rPr>
              <a:t>protect soft organs </a:t>
            </a:r>
            <a:endParaRPr/>
          </a:p>
          <a:p>
            <a:pPr indent="-285750" lvl="1" marL="742950" rtl="0" algn="l">
              <a:lnSpc>
                <a:spcPct val="90000"/>
              </a:lnSpc>
              <a:spcBef>
                <a:spcPts val="0"/>
              </a:spcBef>
              <a:spcAft>
                <a:spcPts val="0"/>
              </a:spcAft>
              <a:buClr>
                <a:srgbClr val="000000"/>
              </a:buClr>
              <a:buSzPts val="2000"/>
              <a:buFont typeface="Arial"/>
              <a:buChar char="–"/>
            </a:pPr>
            <a:r>
              <a:rPr lang="en-US" sz="2000">
                <a:latin typeface="Arial"/>
                <a:ea typeface="Arial"/>
                <a:cs typeface="Arial"/>
                <a:sym typeface="Arial"/>
              </a:rPr>
              <a:t>curved but wide &amp; thin</a:t>
            </a:r>
            <a:endParaRPr/>
          </a:p>
          <a:p>
            <a:pPr indent="-158750" lvl="1" marL="742950" rtl="0" algn="l">
              <a:lnSpc>
                <a:spcPct val="90000"/>
              </a:lnSpc>
              <a:spcBef>
                <a:spcPts val="0"/>
              </a:spcBef>
              <a:spcAft>
                <a:spcPts val="0"/>
              </a:spcAft>
              <a:buClr>
                <a:srgbClr val="000000"/>
              </a:buClr>
              <a:buSzPts val="2000"/>
              <a:buFont typeface="Arial"/>
              <a:buNone/>
            </a:pPr>
            <a:r>
              <a:t/>
            </a:r>
            <a:endParaRPr sz="2000">
              <a:latin typeface="Arial"/>
              <a:ea typeface="Arial"/>
              <a:cs typeface="Arial"/>
              <a:sym typeface="Arial"/>
            </a:endParaRPr>
          </a:p>
          <a:p>
            <a:pPr indent="-342900" lvl="0" marL="342900" rtl="0" algn="l">
              <a:lnSpc>
                <a:spcPct val="90000"/>
              </a:lnSpc>
              <a:spcBef>
                <a:spcPts val="500"/>
              </a:spcBef>
              <a:spcAft>
                <a:spcPts val="0"/>
              </a:spcAft>
              <a:buClr>
                <a:srgbClr val="000000"/>
              </a:buClr>
              <a:buSzPts val="2400"/>
              <a:buFont typeface="Arial"/>
              <a:buChar char="•"/>
            </a:pPr>
            <a:r>
              <a:rPr b="1" lang="en-US" sz="2400">
                <a:latin typeface="Arial"/>
                <a:ea typeface="Arial"/>
                <a:cs typeface="Arial"/>
                <a:sym typeface="Arial"/>
              </a:rPr>
              <a:t>irregular bones</a:t>
            </a:r>
            <a:endParaRPr/>
          </a:p>
          <a:p>
            <a:pPr indent="-285750" lvl="1" marL="742950" rtl="0" algn="l">
              <a:lnSpc>
                <a:spcPct val="90000"/>
              </a:lnSpc>
              <a:spcBef>
                <a:spcPts val="0"/>
              </a:spcBef>
              <a:spcAft>
                <a:spcPts val="0"/>
              </a:spcAft>
              <a:buClr>
                <a:srgbClr val="000000"/>
              </a:buClr>
              <a:buSzPts val="2000"/>
              <a:buFont typeface="Arial"/>
              <a:buChar char="–"/>
            </a:pPr>
            <a:r>
              <a:rPr lang="en-US" sz="2000">
                <a:latin typeface="Arial"/>
                <a:ea typeface="Arial"/>
                <a:cs typeface="Arial"/>
                <a:sym typeface="Arial"/>
              </a:rPr>
              <a:t>elaborate shapes that don’t    fit into the other categories</a:t>
            </a:r>
            <a:endParaRPr/>
          </a:p>
        </p:txBody>
      </p:sp>
      <p:sp>
        <p:nvSpPr>
          <p:cNvPr id="204" name="Google Shape;204;p13"/>
          <p:cNvSpPr txBox="1"/>
          <p:nvPr/>
        </p:nvSpPr>
        <p:spPr>
          <a:xfrm>
            <a:off x="4959350" y="6254751"/>
            <a:ext cx="1362121" cy="41249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7.1</a:t>
            </a:r>
            <a:endParaRPr/>
          </a:p>
        </p:txBody>
      </p:sp>
      <p:sp>
        <p:nvSpPr>
          <p:cNvPr id="205" name="Google Shape;205;p13"/>
          <p:cNvSpPr txBox="1"/>
          <p:nvPr/>
        </p:nvSpPr>
        <p:spPr>
          <a:xfrm>
            <a:off x="1889125" y="963612"/>
            <a:ext cx="3024189" cy="16556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500"/>
              <a:buFont typeface="Arial"/>
              <a:buNone/>
            </a:pPr>
            <a:r>
              <a:rPr b="0" i="0" lang="en-US" sz="500" u="none" cap="none" strike="noStrike">
                <a:solidFill>
                  <a:srgbClr val="000000"/>
                </a:solidFill>
                <a:latin typeface="Arial"/>
                <a:ea typeface="Arial"/>
                <a:cs typeface="Arial"/>
                <a:sym typeface="Arial"/>
              </a:rPr>
              <a:t>Copyright © The McGraw-Hill Companies, Inc. Permission required for reproduction or display.</a:t>
            </a:r>
            <a:endParaRPr/>
          </a:p>
        </p:txBody>
      </p:sp>
      <p:cxnSp>
        <p:nvCxnSpPr>
          <p:cNvPr id="206" name="Google Shape;206;p13"/>
          <p:cNvCxnSpPr/>
          <p:nvPr/>
        </p:nvCxnSpPr>
        <p:spPr>
          <a:xfrm>
            <a:off x="4151312" y="1574798"/>
            <a:ext cx="1590" cy="596904"/>
          </a:xfrm>
          <a:prstGeom prst="straightConnector1">
            <a:avLst/>
          </a:prstGeom>
          <a:noFill/>
          <a:ln cap="flat" cmpd="sng" w="12700">
            <a:solidFill>
              <a:srgbClr val="FFFFFF"/>
            </a:solidFill>
            <a:prstDash val="solid"/>
            <a:round/>
            <a:headEnd len="sm" w="sm" type="none"/>
            <a:tailEnd len="sm" w="sm" type="none"/>
          </a:ln>
        </p:spPr>
      </p:cxnSp>
      <p:pic>
        <p:nvPicPr>
          <p:cNvPr descr="sal25693_07_01" id="207" name="Google Shape;207;p13"/>
          <p:cNvPicPr preferRelativeResize="0"/>
          <p:nvPr/>
        </p:nvPicPr>
        <p:blipFill rotWithShape="1">
          <a:blip r:embed="rId3">
            <a:alphaModFix/>
          </a:blip>
          <a:srcRect b="0" l="0" r="0" t="0"/>
          <a:stretch/>
        </p:blipFill>
        <p:spPr>
          <a:xfrm>
            <a:off x="2024061" y="1109662"/>
            <a:ext cx="2795589" cy="5538788"/>
          </a:xfrm>
          <a:prstGeom prst="rect">
            <a:avLst/>
          </a:prstGeom>
          <a:noFill/>
          <a:ln>
            <a:noFill/>
          </a:ln>
        </p:spPr>
      </p:pic>
      <p:sp>
        <p:nvSpPr>
          <p:cNvPr id="208" name="Google Shape;208;p13"/>
          <p:cNvSpPr txBox="1"/>
          <p:nvPr/>
        </p:nvSpPr>
        <p:spPr>
          <a:xfrm>
            <a:off x="4262437" y="4073525"/>
            <a:ext cx="284393"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Femur</a:t>
            </a:r>
            <a:endParaRPr/>
          </a:p>
        </p:txBody>
      </p:sp>
      <p:sp>
        <p:nvSpPr>
          <p:cNvPr id="209" name="Google Shape;209;p13"/>
          <p:cNvSpPr txBox="1"/>
          <p:nvPr/>
        </p:nvSpPr>
        <p:spPr>
          <a:xfrm>
            <a:off x="2300286" y="2757486"/>
            <a:ext cx="353629"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Scapula</a:t>
            </a:r>
            <a:endParaRPr/>
          </a:p>
        </p:txBody>
      </p:sp>
      <p:sp>
        <p:nvSpPr>
          <p:cNvPr id="210" name="Google Shape;210;p13"/>
          <p:cNvSpPr txBox="1"/>
          <p:nvPr/>
        </p:nvSpPr>
        <p:spPr>
          <a:xfrm>
            <a:off x="2901950" y="3573462"/>
            <a:ext cx="373292"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Sternum</a:t>
            </a:r>
            <a:endParaRPr/>
          </a:p>
        </p:txBody>
      </p:sp>
      <p:sp>
        <p:nvSpPr>
          <p:cNvPr id="211" name="Google Shape;211;p13"/>
          <p:cNvSpPr txBox="1"/>
          <p:nvPr/>
        </p:nvSpPr>
        <p:spPr>
          <a:xfrm>
            <a:off x="3775075" y="1570037"/>
            <a:ext cx="654708"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Sphenoid bone</a:t>
            </a:r>
            <a:endParaRPr/>
          </a:p>
        </p:txBody>
      </p:sp>
      <p:sp>
        <p:nvSpPr>
          <p:cNvPr id="212" name="Google Shape;212;p13"/>
          <p:cNvSpPr txBox="1"/>
          <p:nvPr/>
        </p:nvSpPr>
        <p:spPr>
          <a:xfrm>
            <a:off x="3721100" y="6248400"/>
            <a:ext cx="309092"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Radius</a:t>
            </a:r>
            <a:endParaRPr/>
          </a:p>
        </p:txBody>
      </p:sp>
      <p:sp>
        <p:nvSpPr>
          <p:cNvPr id="213" name="Google Shape;213;p13"/>
          <p:cNvSpPr txBox="1"/>
          <p:nvPr/>
        </p:nvSpPr>
        <p:spPr>
          <a:xfrm>
            <a:off x="3603625" y="4365625"/>
            <a:ext cx="205346"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Ulna</a:t>
            </a:r>
            <a:endParaRPr/>
          </a:p>
        </p:txBody>
      </p:sp>
      <p:sp>
        <p:nvSpPr>
          <p:cNvPr id="214" name="Google Shape;214;p13"/>
          <p:cNvSpPr txBox="1"/>
          <p:nvPr/>
        </p:nvSpPr>
        <p:spPr>
          <a:xfrm>
            <a:off x="3773487" y="1154112"/>
            <a:ext cx="659874"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Irregular bones</a:t>
            </a:r>
            <a:endParaRPr/>
          </a:p>
        </p:txBody>
      </p:sp>
      <p:sp>
        <p:nvSpPr>
          <p:cNvPr id="215" name="Google Shape;215;p13"/>
          <p:cNvSpPr txBox="1"/>
          <p:nvPr/>
        </p:nvSpPr>
        <p:spPr>
          <a:xfrm>
            <a:off x="2468561" y="1154112"/>
            <a:ext cx="457245"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Flat bones</a:t>
            </a:r>
            <a:endParaRPr/>
          </a:p>
        </p:txBody>
      </p:sp>
      <p:sp>
        <p:nvSpPr>
          <p:cNvPr id="216" name="Google Shape;216;p13"/>
          <p:cNvSpPr txBox="1"/>
          <p:nvPr/>
        </p:nvSpPr>
        <p:spPr>
          <a:xfrm>
            <a:off x="2433636" y="3856037"/>
            <a:ext cx="531299"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Short bones</a:t>
            </a:r>
            <a:endParaRPr/>
          </a:p>
        </p:txBody>
      </p:sp>
      <p:sp>
        <p:nvSpPr>
          <p:cNvPr id="217" name="Google Shape;217;p13"/>
          <p:cNvSpPr txBox="1"/>
          <p:nvPr/>
        </p:nvSpPr>
        <p:spPr>
          <a:xfrm>
            <a:off x="3836987" y="3856037"/>
            <a:ext cx="516409"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Long bones</a:t>
            </a:r>
            <a:endParaRPr/>
          </a:p>
        </p:txBody>
      </p:sp>
      <p:sp>
        <p:nvSpPr>
          <p:cNvPr id="218" name="Google Shape;218;p13"/>
          <p:cNvSpPr txBox="1"/>
          <p:nvPr/>
        </p:nvSpPr>
        <p:spPr>
          <a:xfrm>
            <a:off x="3902075" y="3168650"/>
            <a:ext cx="368518"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Vertebra</a:t>
            </a:r>
            <a:endParaRPr/>
          </a:p>
        </p:txBody>
      </p:sp>
      <p:sp>
        <p:nvSpPr>
          <p:cNvPr id="219" name="Google Shape;219;p13"/>
          <p:cNvSpPr txBox="1"/>
          <p:nvPr/>
        </p:nvSpPr>
        <p:spPr>
          <a:xfrm>
            <a:off x="2454580" y="4806950"/>
            <a:ext cx="570888" cy="17489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Capitate</a:t>
            </a:r>
            <a:endParaRPr/>
          </a:p>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(carpal) bone</a:t>
            </a:r>
            <a:endParaRPr/>
          </a:p>
        </p:txBody>
      </p:sp>
      <p:sp>
        <p:nvSpPr>
          <p:cNvPr id="220" name="Google Shape;220;p13"/>
          <p:cNvSpPr txBox="1"/>
          <p:nvPr/>
        </p:nvSpPr>
        <p:spPr>
          <a:xfrm>
            <a:off x="2566986" y="6248400"/>
            <a:ext cx="238294"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Talus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grpSp>
        <p:nvGrpSpPr>
          <p:cNvPr id="225" name="Google Shape;225;p14"/>
          <p:cNvGrpSpPr/>
          <p:nvPr/>
        </p:nvGrpSpPr>
        <p:grpSpPr>
          <a:xfrm>
            <a:off x="-74254" y="6205470"/>
            <a:ext cx="12248963" cy="755694"/>
            <a:chOff x="-2" y="-1"/>
            <a:chExt cx="12248961" cy="755693"/>
          </a:xfrm>
        </p:grpSpPr>
        <p:sp>
          <p:nvSpPr>
            <p:cNvPr id="226" name="Google Shape;226;p14"/>
            <p:cNvSpPr/>
            <p:nvPr/>
          </p:nvSpPr>
          <p:spPr>
            <a:xfrm>
              <a:off x="2797111" y="18570"/>
              <a:ext cx="9451848" cy="684189"/>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227" name="Google Shape;227;p14"/>
            <p:cNvSpPr/>
            <p:nvPr/>
          </p:nvSpPr>
          <p:spPr>
            <a:xfrm>
              <a:off x="58513" y="16859"/>
              <a:ext cx="2922815" cy="738833"/>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228" name="Google Shape;228;p14"/>
            <p:cNvPicPr preferRelativeResize="0"/>
            <p:nvPr/>
          </p:nvPicPr>
          <p:blipFill rotWithShape="1">
            <a:blip r:embed="rId3">
              <a:alphaModFix/>
            </a:blip>
            <a:srcRect b="0" l="0" r="0" t="0"/>
            <a:stretch/>
          </p:blipFill>
          <p:spPr>
            <a:xfrm>
              <a:off x="-2" y="-1"/>
              <a:ext cx="704323" cy="613864"/>
            </a:xfrm>
            <a:prstGeom prst="rect">
              <a:avLst/>
            </a:prstGeom>
            <a:noFill/>
            <a:ln>
              <a:noFill/>
            </a:ln>
          </p:spPr>
        </p:pic>
        <p:sp>
          <p:nvSpPr>
            <p:cNvPr id="229" name="Google Shape;229;p14"/>
            <p:cNvSpPr txBox="1"/>
            <p:nvPr/>
          </p:nvSpPr>
          <p:spPr>
            <a:xfrm>
              <a:off x="696105" y="153861"/>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pic>
        <p:nvPicPr>
          <p:cNvPr descr="skull3.jpg" id="230" name="Google Shape;230;p14"/>
          <p:cNvPicPr preferRelativeResize="0"/>
          <p:nvPr/>
        </p:nvPicPr>
        <p:blipFill rotWithShape="1">
          <a:blip r:embed="rId4">
            <a:alphaModFix/>
          </a:blip>
          <a:srcRect b="0" l="0" r="0" t="0"/>
          <a:stretch/>
        </p:blipFill>
        <p:spPr>
          <a:xfrm>
            <a:off x="490381" y="465187"/>
            <a:ext cx="4684622" cy="5490651"/>
          </a:xfrm>
          <a:prstGeom prst="rect">
            <a:avLst/>
          </a:prstGeom>
          <a:noFill/>
          <a:ln>
            <a:noFill/>
          </a:ln>
        </p:spPr>
      </p:pic>
      <p:sp>
        <p:nvSpPr>
          <p:cNvPr id="231" name="Google Shape;231;p14"/>
          <p:cNvSpPr txBox="1"/>
          <p:nvPr/>
        </p:nvSpPr>
        <p:spPr>
          <a:xfrm>
            <a:off x="5506520" y="1615439"/>
            <a:ext cx="6397024" cy="3398521"/>
          </a:xfrm>
          <a:prstGeom prst="rect">
            <a:avLst/>
          </a:prstGeom>
          <a:noFill/>
          <a:ln>
            <a:noFill/>
          </a:ln>
        </p:spPr>
        <p:txBody>
          <a:bodyPr anchorCtr="0" anchor="ctr" bIns="50800" lIns="50800" spcFirstLastPara="1" rIns="50800" wrap="square" tIns="50800">
            <a:spAutoFit/>
          </a:bodyPr>
          <a:lstStyle/>
          <a:p>
            <a:pPr indent="0" lvl="0" marL="0" marR="0" rtl="0" algn="l">
              <a:lnSpc>
                <a:spcPct val="120000"/>
              </a:lnSpc>
              <a:spcBef>
                <a:spcPts val="0"/>
              </a:spcBef>
              <a:spcAft>
                <a:spcPts val="0"/>
              </a:spcAft>
              <a:buClr>
                <a:srgbClr val="000000"/>
              </a:buClr>
              <a:buSzPts val="1800"/>
              <a:buFont typeface="Helvetica Neue"/>
              <a:buNone/>
            </a:pPr>
            <a:r>
              <a:rPr b="1" i="0" lang="en-US" sz="1800" u="none" cap="none" strike="noStrike">
                <a:solidFill>
                  <a:srgbClr val="000000"/>
                </a:solidFill>
                <a:latin typeface="Helvetica Neue"/>
                <a:ea typeface="Helvetica Neue"/>
                <a:cs typeface="Helvetica Neue"/>
                <a:sym typeface="Helvetica Neue"/>
              </a:rPr>
              <a:t>3.</a:t>
            </a:r>
            <a:endParaRPr/>
          </a:p>
          <a:p>
            <a:pPr indent="0" lvl="0" marL="0" marR="0" rtl="0" algn="l">
              <a:lnSpc>
                <a:spcPct val="120000"/>
              </a:lnSpc>
              <a:spcBef>
                <a:spcPts val="0"/>
              </a:spcBef>
              <a:spcAft>
                <a:spcPts val="0"/>
              </a:spcAft>
              <a:buClr>
                <a:srgbClr val="000000"/>
              </a:buClr>
              <a:buSzPts val="1800"/>
              <a:buFont typeface="Helvetica Neue"/>
              <a:buNone/>
            </a:pPr>
            <a:r>
              <a:t/>
            </a:r>
            <a:endParaRPr b="1" i="0" sz="1800" u="none" cap="none" strike="noStrike">
              <a:solidFill>
                <a:srgbClr val="000000"/>
              </a:solidFill>
              <a:latin typeface="Helvetica Neue"/>
              <a:ea typeface="Helvetica Neue"/>
              <a:cs typeface="Helvetica Neue"/>
              <a:sym typeface="Helvetica Neue"/>
            </a:endParaRPr>
          </a:p>
          <a:p>
            <a:pPr indent="0" lvl="0" marL="0" marR="0" rtl="0" algn="l">
              <a:lnSpc>
                <a:spcPct val="120000"/>
              </a:lnSpc>
              <a:spcBef>
                <a:spcPts val="0"/>
              </a:spcBef>
              <a:spcAft>
                <a:spcPts val="0"/>
              </a:spcAft>
              <a:buClr>
                <a:srgbClr val="000000"/>
              </a:buClr>
              <a:buSzPts val="1800"/>
              <a:buFont typeface="Helvetica Neue"/>
              <a:buNone/>
            </a:pPr>
            <a:r>
              <a:rPr b="1" i="0" lang="en-US" sz="1800" u="none" cap="none" strike="noStrike">
                <a:solidFill>
                  <a:srgbClr val="000000"/>
                </a:solidFill>
                <a:latin typeface="Helvetica Neue"/>
                <a:ea typeface="Helvetica Neue"/>
                <a:cs typeface="Helvetica Neue"/>
                <a:sym typeface="Helvetica Neue"/>
              </a:rPr>
              <a:t>What are the structural and functional differences between a tarsal and a metatarsal?</a:t>
            </a:r>
            <a:endParaRPr/>
          </a:p>
          <a:p>
            <a:pPr indent="0" lvl="0" marL="0" marR="0" rtl="0" algn="l">
              <a:lnSpc>
                <a:spcPct val="120000"/>
              </a:lnSpc>
              <a:spcBef>
                <a:spcPts val="0"/>
              </a:spcBef>
              <a:spcAft>
                <a:spcPts val="0"/>
              </a:spcAft>
              <a:buClr>
                <a:srgbClr val="000000"/>
              </a:buClr>
              <a:buSzPts val="1800"/>
              <a:buFont typeface="Helvetica Neue"/>
              <a:buNone/>
            </a:pPr>
            <a:r>
              <a:t/>
            </a:r>
            <a:endParaRPr b="1" i="0" sz="1800" u="none" cap="none" strike="noStrike">
              <a:solidFill>
                <a:srgbClr val="000000"/>
              </a:solidFill>
              <a:latin typeface="Helvetica Neue"/>
              <a:ea typeface="Helvetica Neue"/>
              <a:cs typeface="Helvetica Neue"/>
              <a:sym typeface="Helvetica Neue"/>
            </a:endParaRPr>
          </a:p>
          <a:p>
            <a:pPr indent="0" lvl="0" marL="0" marR="0" rtl="0" algn="l">
              <a:lnSpc>
                <a:spcPct val="120000"/>
              </a:lnSpc>
              <a:spcBef>
                <a:spcPts val="0"/>
              </a:spcBef>
              <a:spcAft>
                <a:spcPts val="0"/>
              </a:spcAft>
              <a:buClr>
                <a:srgbClr val="000000"/>
              </a:buClr>
              <a:buSzPts val="1800"/>
              <a:buFont typeface="Helvetica Neue"/>
              <a:buNone/>
            </a:pPr>
            <a:r>
              <a:t/>
            </a:r>
            <a:endParaRPr b="1" i="0" sz="1800" u="none" cap="none" strike="noStrike">
              <a:solidFill>
                <a:srgbClr val="000000"/>
              </a:solidFill>
              <a:latin typeface="Helvetica Neue"/>
              <a:ea typeface="Helvetica Neue"/>
              <a:cs typeface="Helvetica Neue"/>
              <a:sym typeface="Helvetica Neue"/>
            </a:endParaRPr>
          </a:p>
          <a:p>
            <a:pPr indent="0" lvl="0" marL="0" marR="0" rtl="0" algn="l">
              <a:lnSpc>
                <a:spcPct val="120000"/>
              </a:lnSpc>
              <a:spcBef>
                <a:spcPts val="0"/>
              </a:spcBef>
              <a:spcAft>
                <a:spcPts val="0"/>
              </a:spcAft>
              <a:buClr>
                <a:srgbClr val="000000"/>
              </a:buClr>
              <a:buSzPts val="1800"/>
              <a:buFont typeface="Helvetica Neue"/>
              <a:buNone/>
            </a:pPr>
            <a:r>
              <a:rPr b="1" i="0" lang="en-US" sz="1800" u="none" cap="none" strike="noStrike">
                <a:solidFill>
                  <a:srgbClr val="000000"/>
                </a:solidFill>
                <a:latin typeface="Helvetica Neue"/>
                <a:ea typeface="Helvetica Neue"/>
                <a:cs typeface="Helvetica Neue"/>
                <a:sym typeface="Helvetica Neue"/>
              </a:rPr>
              <a:t>4.</a:t>
            </a:r>
            <a:endParaRPr/>
          </a:p>
          <a:p>
            <a:pPr indent="0" lvl="0" marL="0" marR="0" rtl="0" algn="l">
              <a:lnSpc>
                <a:spcPct val="120000"/>
              </a:lnSpc>
              <a:spcBef>
                <a:spcPts val="0"/>
              </a:spcBef>
              <a:spcAft>
                <a:spcPts val="0"/>
              </a:spcAft>
              <a:buClr>
                <a:srgbClr val="000000"/>
              </a:buClr>
              <a:buSzPts val="1800"/>
              <a:buFont typeface="Helvetica Neue"/>
              <a:buNone/>
            </a:pPr>
            <a:r>
              <a:t/>
            </a:r>
            <a:endParaRPr b="1" i="0" sz="1800" u="none" cap="none" strike="noStrike">
              <a:solidFill>
                <a:srgbClr val="000000"/>
              </a:solidFill>
              <a:latin typeface="Helvetica Neue"/>
              <a:ea typeface="Helvetica Neue"/>
              <a:cs typeface="Helvetica Neue"/>
              <a:sym typeface="Helvetica Neue"/>
            </a:endParaRPr>
          </a:p>
          <a:p>
            <a:pPr indent="0" lvl="0" marL="0" marR="0" rtl="0" algn="l">
              <a:lnSpc>
                <a:spcPct val="120000"/>
              </a:lnSpc>
              <a:spcBef>
                <a:spcPts val="0"/>
              </a:spcBef>
              <a:spcAft>
                <a:spcPts val="0"/>
              </a:spcAft>
              <a:buClr>
                <a:srgbClr val="000000"/>
              </a:buClr>
              <a:buSzPts val="1800"/>
              <a:buFont typeface="Helvetica Neue"/>
              <a:buNone/>
            </a:pPr>
            <a:r>
              <a:rPr b="1" i="0" lang="en-US" sz="1800" u="none" cap="none" strike="noStrike">
                <a:solidFill>
                  <a:srgbClr val="000000"/>
                </a:solidFill>
                <a:latin typeface="Helvetica Neue"/>
                <a:ea typeface="Helvetica Neue"/>
                <a:cs typeface="Helvetica Neue"/>
                <a:sym typeface="Helvetica Neue"/>
              </a:rPr>
              <a:t>What are the structural and functional differences between the femur and the patella?</a:t>
            </a:r>
            <a:endParaRPr/>
          </a:p>
        </p:txBody>
      </p:sp>
      <p:grpSp>
        <p:nvGrpSpPr>
          <p:cNvPr id="232" name="Google Shape;232;p14"/>
          <p:cNvGrpSpPr/>
          <p:nvPr/>
        </p:nvGrpSpPr>
        <p:grpSpPr>
          <a:xfrm>
            <a:off x="5560038" y="371464"/>
            <a:ext cx="980377" cy="1007343"/>
            <a:chOff x="-1" y="-2"/>
            <a:chExt cx="980375" cy="1007341"/>
          </a:xfrm>
        </p:grpSpPr>
        <p:sp>
          <p:nvSpPr>
            <p:cNvPr id="233" name="Google Shape;233;p14"/>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234" name="Google Shape;234;p14"/>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235" name="Google Shape;235;p14"/>
            <p:cNvGrpSpPr/>
            <p:nvPr/>
          </p:nvGrpSpPr>
          <p:grpSpPr>
            <a:xfrm>
              <a:off x="142133" y="146024"/>
              <a:ext cx="696259" cy="715335"/>
              <a:chOff x="-2" y="-2"/>
              <a:chExt cx="696258" cy="715334"/>
            </a:xfrm>
          </p:grpSpPr>
          <p:sp>
            <p:nvSpPr>
              <p:cNvPr id="236" name="Google Shape;236;p14"/>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237" name="Google Shape;237;p14"/>
              <p:cNvPicPr preferRelativeResize="0"/>
              <p:nvPr/>
            </p:nvPicPr>
            <p:blipFill rotWithShape="1">
              <a:blip r:embed="rId5">
                <a:alphaModFix/>
              </a:blip>
              <a:srcRect b="0" l="0" r="0" t="0"/>
              <a:stretch/>
            </p:blipFill>
            <p:spPr>
              <a:xfrm>
                <a:off x="2" y="-2"/>
                <a:ext cx="696254" cy="715334"/>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32"/>
                                        </p:tgtEl>
                                        <p:attrNameLst>
                                          <p:attrName>style.visibility</p:attrName>
                                        </p:attrNameLst>
                                      </p:cBhvr>
                                      <p:to>
                                        <p:strVal val="visible"/>
                                      </p:to>
                                    </p:set>
                                    <p:anim calcmode="lin" valueType="num">
                                      <p:cBhvr additive="base">
                                        <p:cTn dur="300"/>
                                        <p:tgtEl>
                                          <p:spTgt spid="232"/>
                                        </p:tgtEl>
                                        <p:attrNameLst>
                                          <p:attrName>ppt_w</p:attrName>
                                        </p:attrNameLst>
                                      </p:cBhvr>
                                      <p:tavLst>
                                        <p:tav fmla="" tm="0">
                                          <p:val>
                                            <p:strVal val="0"/>
                                          </p:val>
                                        </p:tav>
                                        <p:tav fmla="" tm="100000">
                                          <p:val>
                                            <p:strVal val="#ppt_w"/>
                                          </p:val>
                                        </p:tav>
                                      </p:tavLst>
                                    </p:anim>
                                    <p:anim calcmode="lin" valueType="num">
                                      <p:cBhvr additive="base">
                                        <p:cTn dur="300"/>
                                        <p:tgtEl>
                                          <p:spTgt spid="23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grpSp>
        <p:nvGrpSpPr>
          <p:cNvPr id="242" name="Google Shape;242;p17"/>
          <p:cNvGrpSpPr/>
          <p:nvPr/>
        </p:nvGrpSpPr>
        <p:grpSpPr>
          <a:xfrm>
            <a:off x="-74254" y="6205470"/>
            <a:ext cx="12248963" cy="755694"/>
            <a:chOff x="-2" y="-1"/>
            <a:chExt cx="12248961" cy="755693"/>
          </a:xfrm>
        </p:grpSpPr>
        <p:sp>
          <p:nvSpPr>
            <p:cNvPr id="243" name="Google Shape;243;p17"/>
            <p:cNvSpPr/>
            <p:nvPr/>
          </p:nvSpPr>
          <p:spPr>
            <a:xfrm>
              <a:off x="2797111" y="18570"/>
              <a:ext cx="9451848" cy="684189"/>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244" name="Google Shape;244;p17"/>
            <p:cNvSpPr/>
            <p:nvPr/>
          </p:nvSpPr>
          <p:spPr>
            <a:xfrm>
              <a:off x="58513" y="16859"/>
              <a:ext cx="2922815" cy="738833"/>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245" name="Google Shape;245;p17"/>
            <p:cNvPicPr preferRelativeResize="0"/>
            <p:nvPr/>
          </p:nvPicPr>
          <p:blipFill rotWithShape="1">
            <a:blip r:embed="rId3">
              <a:alphaModFix/>
            </a:blip>
            <a:srcRect b="0" l="0" r="0" t="0"/>
            <a:stretch/>
          </p:blipFill>
          <p:spPr>
            <a:xfrm>
              <a:off x="-2" y="-1"/>
              <a:ext cx="704323" cy="613864"/>
            </a:xfrm>
            <a:prstGeom prst="rect">
              <a:avLst/>
            </a:prstGeom>
            <a:noFill/>
            <a:ln>
              <a:noFill/>
            </a:ln>
          </p:spPr>
        </p:pic>
        <p:sp>
          <p:nvSpPr>
            <p:cNvPr id="246" name="Google Shape;246;p17"/>
            <p:cNvSpPr txBox="1"/>
            <p:nvPr/>
          </p:nvSpPr>
          <p:spPr>
            <a:xfrm>
              <a:off x="696105" y="153861"/>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graphicFrame>
        <p:nvGraphicFramePr>
          <p:cNvPr id="247" name="Google Shape;247;p17"/>
          <p:cNvGraphicFramePr/>
          <p:nvPr/>
        </p:nvGraphicFramePr>
        <p:xfrm>
          <a:off x="355716" y="477725"/>
          <a:ext cx="3000000" cy="3000000"/>
        </p:xfrm>
        <a:graphic>
          <a:graphicData uri="http://schemas.openxmlformats.org/drawingml/2006/table">
            <a:tbl>
              <a:tblPr bandRow="1">
                <a:noFill/>
                <a:tableStyleId>{908EA607-B1B2-4935-9A15-3940FB75A449}</a:tableStyleId>
              </a:tblPr>
              <a:tblGrid>
                <a:gridCol w="1699675"/>
                <a:gridCol w="2701350"/>
                <a:gridCol w="3208475"/>
                <a:gridCol w="3779525"/>
              </a:tblGrid>
              <a:tr h="762000">
                <a:tc>
                  <a:txBody>
                    <a:bodyPr/>
                    <a:lstStyle/>
                    <a:p>
                      <a:pPr indent="0" lvl="0" marL="0" marR="0" rtl="0" algn="l">
                        <a:lnSpc>
                          <a:spcPct val="100000"/>
                        </a:lnSpc>
                        <a:spcBef>
                          <a:spcPts val="0"/>
                        </a:spcBef>
                        <a:spcAft>
                          <a:spcPts val="0"/>
                        </a:spcAft>
                        <a:buClr>
                          <a:schemeClr val="dk1"/>
                        </a:buClr>
                        <a:buSzPts val="1800"/>
                        <a:buFont typeface="Georgia"/>
                        <a:buNone/>
                      </a:pPr>
                      <a:r>
                        <a:rPr lang="en-US" sz="1800" u="none" cap="none" strike="noStrike">
                          <a:latin typeface="Georgia"/>
                          <a:ea typeface="Georgia"/>
                          <a:cs typeface="Georgia"/>
                          <a:sym typeface="Georgia"/>
                        </a:rPr>
                        <a:t>classification</a:t>
                      </a:r>
                      <a:endParaRPr/>
                    </a:p>
                  </a:txBody>
                  <a:tcPr marT="114300" marB="114300" marR="114300" marL="114300">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solidFill>
                      <a:srgbClr val="E7E7E7"/>
                    </a:solidFill>
                  </a:tcPr>
                </a:tc>
                <a:tc>
                  <a:txBody>
                    <a:bodyPr/>
                    <a:lstStyle/>
                    <a:p>
                      <a:pPr indent="0" lvl="0" marL="0" marR="0" rtl="0" algn="l">
                        <a:lnSpc>
                          <a:spcPct val="100000"/>
                        </a:lnSpc>
                        <a:spcBef>
                          <a:spcPts val="0"/>
                        </a:spcBef>
                        <a:spcAft>
                          <a:spcPts val="0"/>
                        </a:spcAft>
                        <a:buClr>
                          <a:schemeClr val="dk1"/>
                        </a:buClr>
                        <a:buSzPts val="1800"/>
                        <a:buFont typeface="Georgia"/>
                        <a:buNone/>
                      </a:pPr>
                      <a:r>
                        <a:rPr lang="en-US" sz="1800" u="none" cap="none" strike="noStrike">
                          <a:latin typeface="Georgia"/>
                          <a:ea typeface="Georgia"/>
                          <a:cs typeface="Georgia"/>
                          <a:sym typeface="Georgia"/>
                        </a:rPr>
                        <a:t>Features</a:t>
                      </a:r>
                      <a:endParaRPr/>
                    </a:p>
                  </a:txBody>
                  <a:tcPr marT="114300" marB="114300" marR="114300" marL="114300">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solidFill>
                      <a:srgbClr val="E7E7E7"/>
                    </a:solidFill>
                  </a:tcPr>
                </a:tc>
                <a:tc>
                  <a:txBody>
                    <a:bodyPr/>
                    <a:lstStyle/>
                    <a:p>
                      <a:pPr indent="0" lvl="0" marL="0" marR="0" rtl="0" algn="l">
                        <a:lnSpc>
                          <a:spcPct val="100000"/>
                        </a:lnSpc>
                        <a:spcBef>
                          <a:spcPts val="0"/>
                        </a:spcBef>
                        <a:spcAft>
                          <a:spcPts val="0"/>
                        </a:spcAft>
                        <a:buClr>
                          <a:schemeClr val="dk1"/>
                        </a:buClr>
                        <a:buSzPts val="1800"/>
                        <a:buFont typeface="Georgia"/>
                        <a:buNone/>
                      </a:pPr>
                      <a:r>
                        <a:rPr lang="en-US" sz="1800" u="none" cap="none" strike="noStrike">
                          <a:latin typeface="Georgia"/>
                          <a:ea typeface="Georgia"/>
                          <a:cs typeface="Georgia"/>
                          <a:sym typeface="Georgia"/>
                        </a:rPr>
                        <a:t>Function(s)</a:t>
                      </a:r>
                      <a:endParaRPr/>
                    </a:p>
                  </a:txBody>
                  <a:tcPr marT="114300" marB="114300" marR="114300" marL="114300">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solidFill>
                      <a:srgbClr val="E7E7E7"/>
                    </a:solidFill>
                  </a:tcPr>
                </a:tc>
                <a:tc>
                  <a:txBody>
                    <a:bodyPr/>
                    <a:lstStyle/>
                    <a:p>
                      <a:pPr indent="0" lvl="0" marL="0" marR="0" rtl="0" algn="l">
                        <a:lnSpc>
                          <a:spcPct val="100000"/>
                        </a:lnSpc>
                        <a:spcBef>
                          <a:spcPts val="0"/>
                        </a:spcBef>
                        <a:spcAft>
                          <a:spcPts val="0"/>
                        </a:spcAft>
                        <a:buClr>
                          <a:schemeClr val="dk1"/>
                        </a:buClr>
                        <a:buSzPts val="1800"/>
                        <a:buFont typeface="Georgia"/>
                        <a:buNone/>
                      </a:pPr>
                      <a:r>
                        <a:rPr lang="en-US" sz="1800" u="none" cap="none" strike="noStrike">
                          <a:latin typeface="Georgia"/>
                          <a:ea typeface="Georgia"/>
                          <a:cs typeface="Georgia"/>
                          <a:sym typeface="Georgia"/>
                        </a:rPr>
                        <a:t>Examples</a:t>
                      </a:r>
                      <a:endParaRPr/>
                    </a:p>
                  </a:txBody>
                  <a:tcPr marT="114300" marB="114300" marR="114300" marL="114300">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solidFill>
                      <a:srgbClr val="E7E7E7"/>
                    </a:solidFill>
                  </a:tcPr>
                </a:tc>
              </a:tr>
              <a:tr h="1219200">
                <a:tc>
                  <a:txBody>
                    <a:bodyPr/>
                    <a:lstStyle/>
                    <a:p>
                      <a:pPr indent="0" lvl="0" marL="0" marR="0" rtl="0" algn="l">
                        <a:lnSpc>
                          <a:spcPct val="100000"/>
                        </a:lnSpc>
                        <a:spcBef>
                          <a:spcPts val="0"/>
                        </a:spcBef>
                        <a:spcAft>
                          <a:spcPts val="0"/>
                        </a:spcAft>
                        <a:buClr>
                          <a:schemeClr val="dk1"/>
                        </a:buClr>
                        <a:buSzPts val="1800"/>
                        <a:buFont typeface="Georgia"/>
                        <a:buNone/>
                      </a:pPr>
                      <a:r>
                        <a:rPr lang="en-US" sz="1800" u="none" cap="none" strike="noStrike">
                          <a:latin typeface="Georgia"/>
                          <a:ea typeface="Georgia"/>
                          <a:cs typeface="Georgia"/>
                          <a:sym typeface="Georgia"/>
                        </a:rPr>
                        <a:t>Long</a:t>
                      </a:r>
                      <a:endParaRPr/>
                    </a:p>
                  </a:txBody>
                  <a:tcPr marT="76200" marB="76200" marR="76200" marL="76200">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Georgia"/>
                        <a:buNone/>
                      </a:pPr>
                      <a:r>
                        <a:rPr lang="en-US" sz="1800" u="none" cap="none" strike="noStrike">
                          <a:latin typeface="Georgia"/>
                          <a:ea typeface="Georgia"/>
                          <a:cs typeface="Georgia"/>
                          <a:sym typeface="Georgia"/>
                        </a:rPr>
                        <a:t>Longer than wide</a:t>
                      </a:r>
                      <a:endParaRPr/>
                    </a:p>
                    <a:p>
                      <a:pPr indent="0" lvl="0" marL="0" marR="0" rtl="0" algn="l">
                        <a:lnSpc>
                          <a:spcPct val="100000"/>
                        </a:lnSpc>
                        <a:spcBef>
                          <a:spcPts val="0"/>
                        </a:spcBef>
                        <a:spcAft>
                          <a:spcPts val="0"/>
                        </a:spcAft>
                        <a:buClr>
                          <a:schemeClr val="dk1"/>
                        </a:buClr>
                        <a:buSzPts val="1800"/>
                        <a:buFont typeface="Georgia"/>
                        <a:buNone/>
                      </a:pPr>
                      <a:r>
                        <a:rPr lang="en-US" sz="1800" u="none" cap="none" strike="noStrike">
                          <a:latin typeface="Georgia"/>
                          <a:ea typeface="Georgia"/>
                          <a:cs typeface="Georgia"/>
                          <a:sym typeface="Georgia"/>
                        </a:rPr>
                        <a:t>Rigid levers acted upon by muscles</a:t>
                      </a:r>
                      <a:endParaRPr/>
                    </a:p>
                  </a:txBody>
                  <a:tcPr marT="76200" marB="76200" marR="76200" marL="76200">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Georgia"/>
                        <a:buNone/>
                      </a:pPr>
                      <a:r>
                        <a:rPr lang="en-US" sz="1800" u="none" cap="none" strike="noStrike">
                          <a:latin typeface="Georgia"/>
                          <a:ea typeface="Georgia"/>
                          <a:cs typeface="Georgia"/>
                          <a:sym typeface="Georgia"/>
                        </a:rPr>
                        <a:t>Movement, support</a:t>
                      </a:r>
                      <a:endParaRPr/>
                    </a:p>
                  </a:txBody>
                  <a:tcPr marT="76200" marB="76200" marR="76200" marL="76200">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Georgia"/>
                        <a:buNone/>
                      </a:pPr>
                      <a:r>
                        <a:rPr lang="en-US" sz="1800" u="none" cap="none" strike="noStrike">
                          <a:latin typeface="Georgia"/>
                          <a:ea typeface="Georgia"/>
                          <a:cs typeface="Georgia"/>
                          <a:sym typeface="Georgia"/>
                        </a:rPr>
                        <a:t>Femur, tibia, fibula, metatarsals, humerus, ulna, radius, metacarpals, phalanges</a:t>
                      </a:r>
                      <a:endParaRPr/>
                    </a:p>
                  </a:txBody>
                  <a:tcPr marT="76200" marB="76200" marR="76200" marL="76200">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tcPr>
                </a:tc>
              </a:tr>
              <a:tr h="914400">
                <a:tc>
                  <a:txBody>
                    <a:bodyPr/>
                    <a:lstStyle/>
                    <a:p>
                      <a:pPr indent="0" lvl="0" marL="0" marR="0" rtl="0" algn="l">
                        <a:lnSpc>
                          <a:spcPct val="100000"/>
                        </a:lnSpc>
                        <a:spcBef>
                          <a:spcPts val="0"/>
                        </a:spcBef>
                        <a:spcAft>
                          <a:spcPts val="0"/>
                        </a:spcAft>
                        <a:buClr>
                          <a:schemeClr val="dk1"/>
                        </a:buClr>
                        <a:buSzPts val="1800"/>
                        <a:buFont typeface="Georgia"/>
                        <a:buNone/>
                      </a:pPr>
                      <a:r>
                        <a:rPr lang="en-US" sz="1800" u="none" cap="none" strike="noStrike">
                          <a:latin typeface="Georgia"/>
                          <a:ea typeface="Georgia"/>
                          <a:cs typeface="Georgia"/>
                          <a:sym typeface="Georgia"/>
                        </a:rPr>
                        <a:t>Short</a:t>
                      </a:r>
                      <a:endParaRPr/>
                    </a:p>
                  </a:txBody>
                  <a:tcPr marT="76200" marB="76200" marR="76200" marL="76200">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Georgia"/>
                        <a:buNone/>
                      </a:pPr>
                      <a:r>
                        <a:rPr lang="en-US" sz="1600" u="none" cap="none" strike="noStrike">
                          <a:latin typeface="Georgia"/>
                          <a:ea typeface="Georgia"/>
                          <a:cs typeface="Georgia"/>
                          <a:sym typeface="Georgia"/>
                        </a:rPr>
                        <a:t>approximately equal in length, width, and thickness</a:t>
                      </a:r>
                      <a:endParaRPr/>
                    </a:p>
                  </a:txBody>
                  <a:tcPr marT="76200" marB="76200" marR="76200" marL="76200">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Georgia"/>
                        <a:buNone/>
                      </a:pPr>
                      <a:r>
                        <a:rPr lang="en-US" sz="1700" u="none" cap="none" strike="noStrike">
                          <a:latin typeface="Georgia"/>
                          <a:ea typeface="Georgia"/>
                          <a:cs typeface="Georgia"/>
                          <a:sym typeface="Georgia"/>
                        </a:rPr>
                        <a:t>Provide stability, support, while allowing for some motion</a:t>
                      </a:r>
                      <a:endParaRPr/>
                    </a:p>
                  </a:txBody>
                  <a:tcPr marT="76200" marB="76200" marR="76200" marL="76200">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Georgia"/>
                        <a:buNone/>
                      </a:pPr>
                      <a:r>
                        <a:rPr lang="en-US" sz="1800" u="none" cap="none" strike="noStrike">
                          <a:latin typeface="Georgia"/>
                          <a:ea typeface="Georgia"/>
                          <a:cs typeface="Georgia"/>
                          <a:sym typeface="Georgia"/>
                        </a:rPr>
                        <a:t>Carpals, tarsals</a:t>
                      </a:r>
                      <a:endParaRPr/>
                    </a:p>
                  </a:txBody>
                  <a:tcPr marT="76200" marB="76200" marR="76200" marL="76200">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tcPr>
                </a:tc>
              </a:tr>
              <a:tr h="914400">
                <a:tc>
                  <a:txBody>
                    <a:bodyPr/>
                    <a:lstStyle/>
                    <a:p>
                      <a:pPr indent="0" lvl="0" marL="0" marR="0" rtl="0" algn="l">
                        <a:lnSpc>
                          <a:spcPct val="100000"/>
                        </a:lnSpc>
                        <a:spcBef>
                          <a:spcPts val="0"/>
                        </a:spcBef>
                        <a:spcAft>
                          <a:spcPts val="0"/>
                        </a:spcAft>
                        <a:buClr>
                          <a:schemeClr val="dk1"/>
                        </a:buClr>
                        <a:buSzPts val="1800"/>
                        <a:buFont typeface="Georgia"/>
                        <a:buNone/>
                      </a:pPr>
                      <a:r>
                        <a:rPr lang="en-US" sz="1800" u="none" cap="none" strike="noStrike">
                          <a:latin typeface="Georgia"/>
                          <a:ea typeface="Georgia"/>
                          <a:cs typeface="Georgia"/>
                          <a:sym typeface="Georgia"/>
                        </a:rPr>
                        <a:t>Flat</a:t>
                      </a:r>
                      <a:endParaRPr/>
                    </a:p>
                  </a:txBody>
                  <a:tcPr marT="76200" marB="76200" marR="76200" marL="76200">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Georgia"/>
                        <a:buNone/>
                      </a:pPr>
                      <a:r>
                        <a:rPr lang="en-US" sz="1800" u="none" cap="none" strike="noStrike">
                          <a:latin typeface="Georgia"/>
                          <a:ea typeface="Georgia"/>
                          <a:cs typeface="Georgia"/>
                          <a:sym typeface="Georgia"/>
                        </a:rPr>
                        <a:t>Thin and curved</a:t>
                      </a:r>
                      <a:endParaRPr/>
                    </a:p>
                  </a:txBody>
                  <a:tcPr marT="76200" marB="76200" marR="76200" marL="76200">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Georgia"/>
                        <a:buNone/>
                      </a:pPr>
                      <a:r>
                        <a:rPr lang="en-US" sz="1700" u="none" cap="none" strike="noStrike">
                          <a:latin typeface="Georgia"/>
                          <a:ea typeface="Georgia"/>
                          <a:cs typeface="Georgia"/>
                          <a:sym typeface="Georgia"/>
                        </a:rPr>
                        <a:t>Points of attachment for muscles; protectors of internal organs</a:t>
                      </a:r>
                      <a:endParaRPr/>
                    </a:p>
                  </a:txBody>
                  <a:tcPr marT="76200" marB="76200" marR="76200" marL="76200">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Georgia"/>
                        <a:buNone/>
                      </a:pPr>
                      <a:r>
                        <a:rPr lang="en-US" sz="1800" u="none" cap="none" strike="noStrike">
                          <a:latin typeface="Georgia"/>
                          <a:ea typeface="Georgia"/>
                          <a:cs typeface="Georgia"/>
                          <a:sym typeface="Georgia"/>
                        </a:rPr>
                        <a:t>Sternum, ribs, scapulae, cranial bones</a:t>
                      </a:r>
                      <a:endParaRPr/>
                    </a:p>
                  </a:txBody>
                  <a:tcPr marT="76200" marB="76200" marR="76200" marL="76200">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tcPr>
                </a:tc>
              </a:tr>
              <a:tr h="685800">
                <a:tc>
                  <a:txBody>
                    <a:bodyPr/>
                    <a:lstStyle/>
                    <a:p>
                      <a:pPr indent="0" lvl="0" marL="0" marR="0" rtl="0" algn="l">
                        <a:lnSpc>
                          <a:spcPct val="100000"/>
                        </a:lnSpc>
                        <a:spcBef>
                          <a:spcPts val="0"/>
                        </a:spcBef>
                        <a:spcAft>
                          <a:spcPts val="0"/>
                        </a:spcAft>
                        <a:buClr>
                          <a:schemeClr val="dk1"/>
                        </a:buClr>
                        <a:buSzPts val="1800"/>
                        <a:buFont typeface="Georgia"/>
                        <a:buNone/>
                      </a:pPr>
                      <a:r>
                        <a:rPr lang="en-US" sz="1800" u="none" cap="none" strike="noStrike">
                          <a:latin typeface="Georgia"/>
                          <a:ea typeface="Georgia"/>
                          <a:cs typeface="Georgia"/>
                          <a:sym typeface="Georgia"/>
                        </a:rPr>
                        <a:t>Irregular</a:t>
                      </a:r>
                      <a:endParaRPr/>
                    </a:p>
                  </a:txBody>
                  <a:tcPr marT="76200" marB="76200" marR="76200" marL="76200">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Georgia"/>
                        <a:buNone/>
                      </a:pPr>
                      <a:r>
                        <a:rPr lang="en-US" sz="1800" u="none" cap="none" strike="noStrike">
                          <a:latin typeface="Georgia"/>
                          <a:ea typeface="Georgia"/>
                          <a:cs typeface="Georgia"/>
                          <a:sym typeface="Georgia"/>
                        </a:rPr>
                        <a:t>Complex shape</a:t>
                      </a:r>
                      <a:endParaRPr/>
                    </a:p>
                  </a:txBody>
                  <a:tcPr marT="76200" marB="76200" marR="76200" marL="76200">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Georgia"/>
                        <a:buNone/>
                      </a:pPr>
                      <a:r>
                        <a:rPr lang="en-US" sz="1800" u="none" cap="none" strike="noStrike">
                          <a:latin typeface="Georgia"/>
                          <a:ea typeface="Georgia"/>
                          <a:cs typeface="Georgia"/>
                          <a:sym typeface="Georgia"/>
                        </a:rPr>
                        <a:t>Protect internal organs, movement, support</a:t>
                      </a:r>
                      <a:endParaRPr/>
                    </a:p>
                  </a:txBody>
                  <a:tcPr marT="76200" marB="76200" marR="76200" marL="76200">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Georgia"/>
                        <a:buNone/>
                      </a:pPr>
                      <a:r>
                        <a:rPr lang="en-US" sz="1800" u="none" cap="none" strike="noStrike">
                          <a:latin typeface="Georgia"/>
                          <a:ea typeface="Georgia"/>
                          <a:cs typeface="Georgia"/>
                          <a:sym typeface="Georgia"/>
                        </a:rPr>
                        <a:t>Vertebrae, facial bones</a:t>
                      </a:r>
                      <a:endParaRPr/>
                    </a:p>
                  </a:txBody>
                  <a:tcPr marT="76200" marB="76200" marR="76200" marL="76200">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tcPr>
                </a:tc>
              </a:tr>
              <a:tr h="952500">
                <a:tc>
                  <a:txBody>
                    <a:bodyPr/>
                    <a:lstStyle/>
                    <a:p>
                      <a:pPr indent="0" lvl="0" marL="0" marR="0" rtl="0" algn="l">
                        <a:lnSpc>
                          <a:spcPct val="100000"/>
                        </a:lnSpc>
                        <a:spcBef>
                          <a:spcPts val="0"/>
                        </a:spcBef>
                        <a:spcAft>
                          <a:spcPts val="0"/>
                        </a:spcAft>
                        <a:buClr>
                          <a:schemeClr val="dk1"/>
                        </a:buClr>
                        <a:buSzPts val="1800"/>
                        <a:buFont typeface="Georgia"/>
                        <a:buNone/>
                      </a:pPr>
                      <a:r>
                        <a:rPr lang="en-US" sz="1800" u="none" cap="none" strike="noStrike">
                          <a:latin typeface="Georgia"/>
                          <a:ea typeface="Georgia"/>
                          <a:cs typeface="Georgia"/>
                          <a:sym typeface="Georgia"/>
                        </a:rPr>
                        <a:t>Sesamoid</a:t>
                      </a:r>
                      <a:endParaRPr/>
                    </a:p>
                  </a:txBody>
                  <a:tcPr marT="76200" marB="76200" marR="76200" marL="76200">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Georgia"/>
                        <a:buNone/>
                      </a:pPr>
                      <a:r>
                        <a:rPr lang="en-US" sz="1800" u="none" cap="none" strike="noStrike">
                          <a:latin typeface="Georgia"/>
                          <a:ea typeface="Georgia"/>
                          <a:cs typeface="Georgia"/>
                          <a:sym typeface="Georgia"/>
                        </a:rPr>
                        <a:t>Small and round; embedded in tendons</a:t>
                      </a:r>
                      <a:endParaRPr/>
                    </a:p>
                  </a:txBody>
                  <a:tcPr marT="76200" marB="76200" marR="76200" marL="76200">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Georgia"/>
                        <a:buNone/>
                      </a:pPr>
                      <a:r>
                        <a:rPr lang="en-US" sz="1700" u="none" cap="none" strike="noStrike">
                          <a:latin typeface="Georgia"/>
                          <a:ea typeface="Georgia"/>
                          <a:cs typeface="Georgia"/>
                          <a:sym typeface="Georgia"/>
                        </a:rPr>
                        <a:t>Protect tendons from excessive forces, allow effective muscle action</a:t>
                      </a:r>
                      <a:endParaRPr/>
                    </a:p>
                  </a:txBody>
                  <a:tcPr marT="76200" marB="76200" marR="76200" marL="76200">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Georgia"/>
                        <a:buNone/>
                      </a:pPr>
                      <a:r>
                        <a:rPr lang="en-US" sz="1800" u="none" cap="none" strike="noStrike">
                          <a:latin typeface="Georgia"/>
                          <a:ea typeface="Georgia"/>
                          <a:cs typeface="Georgia"/>
                          <a:sym typeface="Georgia"/>
                        </a:rPr>
                        <a:t>Patellae</a:t>
                      </a:r>
                      <a:endParaRPr/>
                    </a:p>
                  </a:txBody>
                  <a:tcPr marT="76200" marB="76200" marR="76200" marL="76200">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8"/>
          <p:cNvSpPr txBox="1"/>
          <p:nvPr>
            <p:ph idx="4294967295" type="sldNum"/>
          </p:nvPr>
        </p:nvSpPr>
        <p:spPr>
          <a:xfrm>
            <a:off x="1013114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latin typeface="Arial"/>
                <a:ea typeface="Arial"/>
                <a:cs typeface="Arial"/>
                <a:sym typeface="Arial"/>
              </a:rPr>
              <a:t>‹#›</a:t>
            </a:fld>
            <a:endParaRPr/>
          </a:p>
        </p:txBody>
      </p:sp>
      <p:sp>
        <p:nvSpPr>
          <p:cNvPr id="253" name="Google Shape;253;p18"/>
          <p:cNvSpPr txBox="1"/>
          <p:nvPr>
            <p:ph idx="4294967295" type="title"/>
          </p:nvPr>
        </p:nvSpPr>
        <p:spPr>
          <a:xfrm>
            <a:off x="1974850" y="-2"/>
            <a:ext cx="8229600" cy="1143004"/>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a:latin typeface="Arial"/>
                <a:ea typeface="Arial"/>
                <a:cs typeface="Arial"/>
                <a:sym typeface="Arial"/>
              </a:rPr>
              <a:t>General Features of Bones</a:t>
            </a:r>
            <a:endParaRPr/>
          </a:p>
        </p:txBody>
      </p:sp>
      <p:sp>
        <p:nvSpPr>
          <p:cNvPr id="254" name="Google Shape;254;p18"/>
          <p:cNvSpPr txBox="1"/>
          <p:nvPr>
            <p:ph idx="4294967295" type="body"/>
          </p:nvPr>
        </p:nvSpPr>
        <p:spPr>
          <a:xfrm>
            <a:off x="425449" y="1000125"/>
            <a:ext cx="11197781" cy="5248275"/>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000000"/>
              </a:buClr>
              <a:buSzPts val="2000"/>
              <a:buFont typeface="Arial"/>
              <a:buChar char="•"/>
            </a:pPr>
            <a:r>
              <a:rPr b="1" lang="en-US" sz="2000">
                <a:latin typeface="Arial"/>
                <a:ea typeface="Arial"/>
                <a:cs typeface="Arial"/>
                <a:sym typeface="Arial"/>
              </a:rPr>
              <a:t>compact (dense) bone </a:t>
            </a:r>
            <a:r>
              <a:rPr b="0" lang="en-US"/>
              <a:t>– outer shell of long bone</a:t>
            </a:r>
            <a:endParaRPr/>
          </a:p>
          <a:p>
            <a:pPr indent="-215900" lvl="0" marL="342900" rtl="0" algn="l">
              <a:lnSpc>
                <a:spcPct val="90000"/>
              </a:lnSpc>
              <a:spcBef>
                <a:spcPts val="700"/>
              </a:spcBef>
              <a:spcAft>
                <a:spcPts val="0"/>
              </a:spcAft>
              <a:buClr>
                <a:srgbClr val="000000"/>
              </a:buClr>
              <a:buSzPts val="2000"/>
              <a:buFont typeface="Arial"/>
              <a:buNone/>
            </a:pPr>
            <a:r>
              <a:t/>
            </a:r>
            <a:endParaRPr b="0"/>
          </a:p>
          <a:p>
            <a:pPr indent="-342900" lvl="0" marL="342900" rtl="0" algn="l">
              <a:lnSpc>
                <a:spcPct val="90000"/>
              </a:lnSpc>
              <a:spcBef>
                <a:spcPts val="400"/>
              </a:spcBef>
              <a:spcAft>
                <a:spcPts val="0"/>
              </a:spcAft>
              <a:buClr>
                <a:srgbClr val="000000"/>
              </a:buClr>
              <a:buSzPts val="2000"/>
              <a:buFont typeface="Arial"/>
              <a:buChar char="•"/>
            </a:pPr>
            <a:r>
              <a:rPr b="1" lang="en-US" sz="2000">
                <a:latin typeface="Arial"/>
                <a:ea typeface="Arial"/>
                <a:cs typeface="Arial"/>
                <a:sym typeface="Arial"/>
              </a:rPr>
              <a:t>diaphysis</a:t>
            </a:r>
            <a:r>
              <a:rPr b="0" lang="en-US"/>
              <a:t> (shaft) - cylinder of compact bone to provide leverage</a:t>
            </a:r>
            <a:endParaRPr/>
          </a:p>
          <a:p>
            <a:pPr indent="-215900" lvl="0" marL="342900" rtl="0" algn="l">
              <a:lnSpc>
                <a:spcPct val="90000"/>
              </a:lnSpc>
              <a:spcBef>
                <a:spcPts val="700"/>
              </a:spcBef>
              <a:spcAft>
                <a:spcPts val="0"/>
              </a:spcAft>
              <a:buClr>
                <a:srgbClr val="000000"/>
              </a:buClr>
              <a:buSzPts val="2000"/>
              <a:buFont typeface="Arial"/>
              <a:buNone/>
            </a:pPr>
            <a:r>
              <a:t/>
            </a:r>
            <a:endParaRPr b="0"/>
          </a:p>
          <a:p>
            <a:pPr indent="-342900" lvl="0" marL="342900" rtl="0" algn="l">
              <a:lnSpc>
                <a:spcPct val="90000"/>
              </a:lnSpc>
              <a:spcBef>
                <a:spcPts val="400"/>
              </a:spcBef>
              <a:spcAft>
                <a:spcPts val="0"/>
              </a:spcAft>
              <a:buClr>
                <a:srgbClr val="000000"/>
              </a:buClr>
              <a:buSzPts val="2000"/>
              <a:buFont typeface="Arial"/>
              <a:buChar char="•"/>
            </a:pPr>
            <a:r>
              <a:rPr b="1" lang="en-US" sz="2000">
                <a:latin typeface="Arial"/>
                <a:ea typeface="Arial"/>
                <a:cs typeface="Arial"/>
                <a:sym typeface="Arial"/>
              </a:rPr>
              <a:t>medullary cavity </a:t>
            </a:r>
            <a:r>
              <a:rPr b="0" lang="en-US"/>
              <a:t>(marrow cavity) - space in the diaphysis of a long bone that contains bone marrow</a:t>
            </a:r>
            <a:endParaRPr/>
          </a:p>
          <a:p>
            <a:pPr indent="-215900" lvl="0" marL="342900" rtl="0" algn="l">
              <a:lnSpc>
                <a:spcPct val="90000"/>
              </a:lnSpc>
              <a:spcBef>
                <a:spcPts val="700"/>
              </a:spcBef>
              <a:spcAft>
                <a:spcPts val="0"/>
              </a:spcAft>
              <a:buClr>
                <a:srgbClr val="000000"/>
              </a:buClr>
              <a:buSzPts val="2000"/>
              <a:buFont typeface="Arial"/>
              <a:buNone/>
            </a:pPr>
            <a:r>
              <a:t/>
            </a:r>
            <a:endParaRPr b="0"/>
          </a:p>
          <a:p>
            <a:pPr indent="-342900" lvl="0" marL="342900" rtl="0" algn="l">
              <a:lnSpc>
                <a:spcPct val="90000"/>
              </a:lnSpc>
              <a:spcBef>
                <a:spcPts val="400"/>
              </a:spcBef>
              <a:spcAft>
                <a:spcPts val="0"/>
              </a:spcAft>
              <a:buClr>
                <a:srgbClr val="000000"/>
              </a:buClr>
              <a:buSzPts val="2000"/>
              <a:buFont typeface="Arial"/>
              <a:buChar char="•"/>
            </a:pPr>
            <a:r>
              <a:rPr b="1" lang="en-US" sz="2000">
                <a:latin typeface="Arial"/>
                <a:ea typeface="Arial"/>
                <a:cs typeface="Arial"/>
                <a:sym typeface="Arial"/>
              </a:rPr>
              <a:t>epiphyses</a:t>
            </a:r>
            <a:r>
              <a:rPr b="0" lang="en-US"/>
              <a:t> -  enlarged ends of a long bone</a:t>
            </a:r>
            <a:endParaRPr/>
          </a:p>
          <a:p>
            <a:pPr indent="-285750" lvl="1" marL="742950" rtl="0" algn="l">
              <a:lnSpc>
                <a:spcPct val="90000"/>
              </a:lnSpc>
              <a:spcBef>
                <a:spcPts val="0"/>
              </a:spcBef>
              <a:spcAft>
                <a:spcPts val="0"/>
              </a:spcAft>
              <a:buClr>
                <a:srgbClr val="000000"/>
              </a:buClr>
              <a:buSzPts val="1800"/>
              <a:buFont typeface="Arial"/>
              <a:buChar char="–"/>
            </a:pPr>
            <a:r>
              <a:rPr lang="en-US" sz="1800">
                <a:latin typeface="Arial"/>
                <a:ea typeface="Arial"/>
                <a:cs typeface="Arial"/>
                <a:sym typeface="Arial"/>
              </a:rPr>
              <a:t>enlarged to strengthen joint and attach ligaments and tendons</a:t>
            </a:r>
            <a:endParaRPr/>
          </a:p>
          <a:p>
            <a:pPr indent="-171450" lvl="1" marL="742950" rtl="0" algn="l">
              <a:lnSpc>
                <a:spcPct val="90000"/>
              </a:lnSpc>
              <a:spcBef>
                <a:spcPts val="0"/>
              </a:spcBef>
              <a:spcAft>
                <a:spcPts val="0"/>
              </a:spcAft>
              <a:buClr>
                <a:srgbClr val="000000"/>
              </a:buClr>
              <a:buSzPts val="1800"/>
              <a:buFont typeface="Arial"/>
              <a:buNone/>
            </a:pPr>
            <a:r>
              <a:t/>
            </a:r>
            <a:endParaRPr sz="1800">
              <a:latin typeface="Arial"/>
              <a:ea typeface="Arial"/>
              <a:cs typeface="Arial"/>
              <a:sym typeface="Arial"/>
            </a:endParaRPr>
          </a:p>
          <a:p>
            <a:pPr indent="-342900" lvl="0" marL="342900" rtl="0" algn="l">
              <a:lnSpc>
                <a:spcPct val="90000"/>
              </a:lnSpc>
              <a:spcBef>
                <a:spcPts val="400"/>
              </a:spcBef>
              <a:spcAft>
                <a:spcPts val="0"/>
              </a:spcAft>
              <a:buClr>
                <a:srgbClr val="000000"/>
              </a:buClr>
              <a:buSzPts val="2000"/>
              <a:buFont typeface="Arial"/>
              <a:buChar char="•"/>
            </a:pPr>
            <a:r>
              <a:rPr b="1" lang="en-US" sz="2000">
                <a:latin typeface="Arial"/>
                <a:ea typeface="Arial"/>
                <a:cs typeface="Arial"/>
                <a:sym typeface="Arial"/>
              </a:rPr>
              <a:t>spongy  (cancellous) bone </a:t>
            </a:r>
            <a:r>
              <a:rPr b="0" lang="en-US"/>
              <a:t>covered by more durable compact bone</a:t>
            </a:r>
            <a:endParaRPr/>
          </a:p>
          <a:p>
            <a:pPr indent="-285750" lvl="1" marL="742950" rtl="0" algn="l">
              <a:lnSpc>
                <a:spcPct val="90000"/>
              </a:lnSpc>
              <a:spcBef>
                <a:spcPts val="0"/>
              </a:spcBef>
              <a:spcAft>
                <a:spcPts val="0"/>
              </a:spcAft>
              <a:buClr>
                <a:srgbClr val="000000"/>
              </a:buClr>
              <a:buSzPts val="1800"/>
              <a:buFont typeface="Arial"/>
              <a:buChar char="–"/>
            </a:pPr>
            <a:r>
              <a:rPr lang="en-US" sz="1800">
                <a:latin typeface="Arial"/>
                <a:ea typeface="Arial"/>
                <a:cs typeface="Arial"/>
                <a:sym typeface="Arial"/>
              </a:rPr>
              <a:t>skeleton</a:t>
            </a:r>
            <a:r>
              <a:rPr lang="en-US" sz="1600"/>
              <a:t> </a:t>
            </a:r>
            <a:r>
              <a:rPr lang="en-US" sz="1800">
                <a:latin typeface="Arial"/>
                <a:ea typeface="Arial"/>
                <a:cs typeface="Arial"/>
                <a:sym typeface="Arial"/>
              </a:rPr>
              <a:t>about three-fourths compact and one-fourth spongy bone by weight</a:t>
            </a:r>
            <a:endParaRPr/>
          </a:p>
          <a:p>
            <a:pPr indent="-285750" lvl="1" marL="742950" rtl="0" algn="l">
              <a:lnSpc>
                <a:spcPct val="90000"/>
              </a:lnSpc>
              <a:spcBef>
                <a:spcPts val="0"/>
              </a:spcBef>
              <a:spcAft>
                <a:spcPts val="0"/>
              </a:spcAft>
              <a:buClr>
                <a:srgbClr val="000000"/>
              </a:buClr>
              <a:buSzPts val="1800"/>
              <a:buFont typeface="Arial"/>
              <a:buChar char="–"/>
            </a:pPr>
            <a:r>
              <a:rPr lang="en-US" sz="1800">
                <a:latin typeface="Arial"/>
                <a:ea typeface="Arial"/>
                <a:cs typeface="Arial"/>
                <a:sym typeface="Arial"/>
              </a:rPr>
              <a:t>spongy bone found in ends of long bones, and the middle of nearly all others</a:t>
            </a:r>
            <a:endParaRPr/>
          </a:p>
          <a:p>
            <a:pPr indent="-171450" lvl="1" marL="742950" rtl="0" algn="l">
              <a:lnSpc>
                <a:spcPct val="90000"/>
              </a:lnSpc>
              <a:spcBef>
                <a:spcPts val="0"/>
              </a:spcBef>
              <a:spcAft>
                <a:spcPts val="0"/>
              </a:spcAft>
              <a:buClr>
                <a:srgbClr val="000000"/>
              </a:buClr>
              <a:buSzPts val="1800"/>
              <a:buFont typeface="Arial"/>
              <a:buNone/>
            </a:pPr>
            <a:r>
              <a:t/>
            </a:r>
            <a:endParaRPr sz="1800">
              <a:latin typeface="Arial"/>
              <a:ea typeface="Arial"/>
              <a:cs typeface="Arial"/>
              <a:sym typeface="Arial"/>
            </a:endParaRPr>
          </a:p>
          <a:p>
            <a:pPr indent="-342900" lvl="0" marL="342900" rtl="0" algn="l">
              <a:lnSpc>
                <a:spcPct val="90000"/>
              </a:lnSpc>
              <a:spcBef>
                <a:spcPts val="400"/>
              </a:spcBef>
              <a:spcAft>
                <a:spcPts val="0"/>
              </a:spcAft>
              <a:buClr>
                <a:srgbClr val="000000"/>
              </a:buClr>
              <a:buSzPts val="2000"/>
              <a:buFont typeface="Arial"/>
              <a:buChar char="•"/>
            </a:pPr>
            <a:r>
              <a:rPr b="1" lang="en-US" sz="2000">
                <a:latin typeface="Arial"/>
                <a:ea typeface="Arial"/>
                <a:cs typeface="Arial"/>
                <a:sym typeface="Arial"/>
              </a:rPr>
              <a:t>articular cartilage </a:t>
            </a:r>
            <a:r>
              <a:rPr b="0" lang="en-US"/>
              <a:t>– a layer of hyaline cartilage that covers the joint surface where one bone meets another</a:t>
            </a:r>
            <a:endParaRPr/>
          </a:p>
          <a:p>
            <a:pPr indent="-285750" lvl="1" marL="742950" rtl="0" algn="l">
              <a:lnSpc>
                <a:spcPct val="90000"/>
              </a:lnSpc>
              <a:spcBef>
                <a:spcPts val="0"/>
              </a:spcBef>
              <a:spcAft>
                <a:spcPts val="0"/>
              </a:spcAft>
              <a:buClr>
                <a:srgbClr val="000000"/>
              </a:buClr>
              <a:buSzPts val="1800"/>
              <a:buFont typeface="Arial"/>
              <a:buChar char="–"/>
            </a:pPr>
            <a:r>
              <a:rPr lang="en-US" sz="1800">
                <a:latin typeface="Arial"/>
                <a:ea typeface="Arial"/>
                <a:cs typeface="Arial"/>
                <a:sym typeface="Arial"/>
              </a:rPr>
              <a:t>allows joint to move more freely and relatively friction free</a:t>
            </a:r>
            <a:endParaRPr/>
          </a:p>
          <a:p>
            <a:pPr indent="-171450" lvl="1" marL="742950" rtl="0" algn="l">
              <a:lnSpc>
                <a:spcPct val="90000"/>
              </a:lnSpc>
              <a:spcBef>
                <a:spcPts val="0"/>
              </a:spcBef>
              <a:spcAft>
                <a:spcPts val="0"/>
              </a:spcAft>
              <a:buClr>
                <a:srgbClr val="000000"/>
              </a:buClr>
              <a:buSzPts val="1800"/>
              <a:buFont typeface="Arial"/>
              <a:buNone/>
            </a:pPr>
            <a:r>
              <a:t/>
            </a:r>
            <a:endParaRPr sz="1800">
              <a:latin typeface="Arial"/>
              <a:ea typeface="Arial"/>
              <a:cs typeface="Arial"/>
              <a:sym typeface="Arial"/>
            </a:endParaRPr>
          </a:p>
          <a:p>
            <a:pPr indent="-342900" lvl="0" marL="342900" rtl="0" algn="l">
              <a:lnSpc>
                <a:spcPct val="90000"/>
              </a:lnSpc>
              <a:spcBef>
                <a:spcPts val="400"/>
              </a:spcBef>
              <a:spcAft>
                <a:spcPts val="0"/>
              </a:spcAft>
              <a:buClr>
                <a:srgbClr val="000000"/>
              </a:buClr>
              <a:buSzPts val="2000"/>
              <a:buFont typeface="Arial"/>
              <a:buChar char="•"/>
            </a:pPr>
            <a:r>
              <a:rPr b="1" lang="en-US" sz="2000">
                <a:latin typeface="Arial"/>
                <a:ea typeface="Arial"/>
                <a:cs typeface="Arial"/>
                <a:sym typeface="Arial"/>
              </a:rPr>
              <a:t>nutrient foramina </a:t>
            </a:r>
            <a:r>
              <a:rPr b="0" lang="en-US"/>
              <a:t>– minute holes in the bone surface that allows blood vessels to penetrate</a:t>
            </a:r>
            <a:endParaRPr/>
          </a:p>
        </p:txBody>
      </p:sp>
      <p:grpSp>
        <p:nvGrpSpPr>
          <p:cNvPr id="255" name="Google Shape;255;p18"/>
          <p:cNvGrpSpPr/>
          <p:nvPr/>
        </p:nvGrpSpPr>
        <p:grpSpPr>
          <a:xfrm>
            <a:off x="-74254" y="6205470"/>
            <a:ext cx="12248963" cy="755694"/>
            <a:chOff x="-2" y="-1"/>
            <a:chExt cx="12248961" cy="755693"/>
          </a:xfrm>
        </p:grpSpPr>
        <p:sp>
          <p:nvSpPr>
            <p:cNvPr id="256" name="Google Shape;256;p18"/>
            <p:cNvSpPr/>
            <p:nvPr/>
          </p:nvSpPr>
          <p:spPr>
            <a:xfrm>
              <a:off x="2797111" y="18570"/>
              <a:ext cx="9451848" cy="684189"/>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257" name="Google Shape;257;p18"/>
            <p:cNvSpPr/>
            <p:nvPr/>
          </p:nvSpPr>
          <p:spPr>
            <a:xfrm>
              <a:off x="58513" y="16859"/>
              <a:ext cx="2922815" cy="738833"/>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258" name="Google Shape;258;p18"/>
            <p:cNvPicPr preferRelativeResize="0"/>
            <p:nvPr/>
          </p:nvPicPr>
          <p:blipFill rotWithShape="1">
            <a:blip r:embed="rId3">
              <a:alphaModFix/>
            </a:blip>
            <a:srcRect b="0" l="0" r="0" t="0"/>
            <a:stretch/>
          </p:blipFill>
          <p:spPr>
            <a:xfrm>
              <a:off x="-2" y="-1"/>
              <a:ext cx="704323" cy="613864"/>
            </a:xfrm>
            <a:prstGeom prst="rect">
              <a:avLst/>
            </a:prstGeom>
            <a:noFill/>
            <a:ln>
              <a:noFill/>
            </a:ln>
          </p:spPr>
        </p:pic>
        <p:sp>
          <p:nvSpPr>
            <p:cNvPr id="259" name="Google Shape;259;p18"/>
            <p:cNvSpPr txBox="1"/>
            <p:nvPr/>
          </p:nvSpPr>
          <p:spPr>
            <a:xfrm>
              <a:off x="696105" y="153861"/>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9"/>
          <p:cNvSpPr txBox="1"/>
          <p:nvPr>
            <p:ph idx="4294967295" type="sldNum"/>
          </p:nvPr>
        </p:nvSpPr>
        <p:spPr>
          <a:xfrm>
            <a:off x="1013114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latin typeface="Arial"/>
                <a:ea typeface="Arial"/>
                <a:cs typeface="Arial"/>
                <a:sym typeface="Arial"/>
              </a:rPr>
              <a:t>‹#›</a:t>
            </a:fld>
            <a:endParaRPr/>
          </a:p>
        </p:txBody>
      </p:sp>
      <p:sp>
        <p:nvSpPr>
          <p:cNvPr id="265" name="Google Shape;265;p19"/>
          <p:cNvSpPr txBox="1"/>
          <p:nvPr>
            <p:ph idx="4294967295" type="title"/>
          </p:nvPr>
        </p:nvSpPr>
        <p:spPr>
          <a:xfrm>
            <a:off x="1974850" y="-2"/>
            <a:ext cx="8229600" cy="1143004"/>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a:latin typeface="Arial"/>
                <a:ea typeface="Arial"/>
                <a:cs typeface="Arial"/>
                <a:sym typeface="Arial"/>
              </a:rPr>
              <a:t>General Features of Bones</a:t>
            </a:r>
            <a:endParaRPr/>
          </a:p>
        </p:txBody>
      </p:sp>
      <p:sp>
        <p:nvSpPr>
          <p:cNvPr id="266" name="Google Shape;266;p19"/>
          <p:cNvSpPr txBox="1"/>
          <p:nvPr>
            <p:ph idx="4294967295" type="body"/>
          </p:nvPr>
        </p:nvSpPr>
        <p:spPr>
          <a:xfrm>
            <a:off x="476249" y="1168400"/>
            <a:ext cx="10607082" cy="5346700"/>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000000"/>
              </a:buClr>
              <a:buSzPts val="2000"/>
              <a:buFont typeface="Arial"/>
              <a:buChar char="•"/>
            </a:pPr>
            <a:r>
              <a:rPr b="1" lang="en-US" sz="2000">
                <a:latin typeface="Arial"/>
                <a:ea typeface="Arial"/>
                <a:cs typeface="Arial"/>
                <a:sym typeface="Arial"/>
              </a:rPr>
              <a:t>periosteum </a:t>
            </a:r>
            <a:r>
              <a:rPr b="0" lang="en-US"/>
              <a:t>– external sheath that covers bone except where there is articular cartilage</a:t>
            </a:r>
            <a:endParaRPr/>
          </a:p>
          <a:p>
            <a:pPr indent="-215900" lvl="0" marL="342900" rtl="0" algn="l">
              <a:lnSpc>
                <a:spcPct val="90000"/>
              </a:lnSpc>
              <a:spcBef>
                <a:spcPts val="700"/>
              </a:spcBef>
              <a:spcAft>
                <a:spcPts val="0"/>
              </a:spcAft>
              <a:buClr>
                <a:srgbClr val="000000"/>
              </a:buClr>
              <a:buSzPts val="2000"/>
              <a:buFont typeface="Arial"/>
              <a:buNone/>
            </a:pPr>
            <a:r>
              <a:t/>
            </a:r>
            <a:endParaRPr b="0"/>
          </a:p>
          <a:p>
            <a:pPr indent="-285750" lvl="1" marL="742950" rtl="0" algn="l">
              <a:lnSpc>
                <a:spcPct val="90000"/>
              </a:lnSpc>
              <a:spcBef>
                <a:spcPts val="0"/>
              </a:spcBef>
              <a:spcAft>
                <a:spcPts val="0"/>
              </a:spcAft>
              <a:buClr>
                <a:srgbClr val="000000"/>
              </a:buClr>
              <a:buSzPts val="1800"/>
              <a:buFont typeface="Arial"/>
              <a:buChar char="–"/>
            </a:pPr>
            <a:r>
              <a:rPr b="1" lang="en-US" sz="1800">
                <a:latin typeface="Arial"/>
                <a:ea typeface="Arial"/>
                <a:cs typeface="Arial"/>
                <a:sym typeface="Arial"/>
              </a:rPr>
              <a:t>outer fibrous layer </a:t>
            </a:r>
            <a:r>
              <a:rPr b="0" lang="en-US"/>
              <a:t>of collagen </a:t>
            </a:r>
            <a:endParaRPr/>
          </a:p>
          <a:p>
            <a:pPr indent="-228600" lvl="2" marL="1143000" rtl="0" algn="l">
              <a:lnSpc>
                <a:spcPct val="90000"/>
              </a:lnSpc>
              <a:spcBef>
                <a:spcPts val="0"/>
              </a:spcBef>
              <a:spcAft>
                <a:spcPts val="0"/>
              </a:spcAft>
              <a:buClr>
                <a:srgbClr val="000000"/>
              </a:buClr>
              <a:buSzPts val="1600"/>
              <a:buFont typeface="Arial"/>
              <a:buChar char="•"/>
            </a:pPr>
            <a:r>
              <a:rPr lang="en-US" sz="1600">
                <a:latin typeface="Arial"/>
                <a:ea typeface="Arial"/>
                <a:cs typeface="Arial"/>
                <a:sym typeface="Arial"/>
              </a:rPr>
              <a:t>some outer fibers continuous with the tendons that attach muscle to bone</a:t>
            </a:r>
            <a:endParaRPr/>
          </a:p>
          <a:p>
            <a:pPr indent="-228600" lvl="2" marL="1143000" rtl="0" algn="l">
              <a:lnSpc>
                <a:spcPct val="90000"/>
              </a:lnSpc>
              <a:spcBef>
                <a:spcPts val="0"/>
              </a:spcBef>
              <a:spcAft>
                <a:spcPts val="0"/>
              </a:spcAft>
              <a:buClr>
                <a:srgbClr val="000000"/>
              </a:buClr>
              <a:buSzPts val="1600"/>
              <a:buFont typeface="Arial"/>
              <a:buChar char="•"/>
            </a:pPr>
            <a:r>
              <a:rPr b="1" lang="en-US" sz="1600">
                <a:latin typeface="Arial"/>
                <a:ea typeface="Arial"/>
                <a:cs typeface="Arial"/>
                <a:sym typeface="Arial"/>
              </a:rPr>
              <a:t>perforating (Sharpey’s) fibers </a:t>
            </a:r>
            <a:r>
              <a:rPr b="0" lang="en-US"/>
              <a:t>– other outer fibers that penetrate into the bone matrix</a:t>
            </a:r>
            <a:endParaRPr/>
          </a:p>
          <a:p>
            <a:pPr indent="-228600" lvl="2" marL="1143000" rtl="0" algn="l">
              <a:lnSpc>
                <a:spcPct val="90000"/>
              </a:lnSpc>
              <a:spcBef>
                <a:spcPts val="0"/>
              </a:spcBef>
              <a:spcAft>
                <a:spcPts val="0"/>
              </a:spcAft>
              <a:buClr>
                <a:srgbClr val="000000"/>
              </a:buClr>
              <a:buSzPts val="1600"/>
              <a:buFont typeface="Arial"/>
              <a:buChar char="•"/>
            </a:pPr>
            <a:r>
              <a:rPr lang="en-US" sz="1600">
                <a:latin typeface="Arial"/>
                <a:ea typeface="Arial"/>
                <a:cs typeface="Arial"/>
                <a:sym typeface="Arial"/>
              </a:rPr>
              <a:t>strong attachment and continuity from muscle to tendon to bone</a:t>
            </a:r>
            <a:endParaRPr/>
          </a:p>
          <a:p>
            <a:pPr indent="-127000" lvl="2" marL="1143000" rtl="0" algn="l">
              <a:lnSpc>
                <a:spcPct val="90000"/>
              </a:lnSpc>
              <a:spcBef>
                <a:spcPts val="0"/>
              </a:spcBef>
              <a:spcAft>
                <a:spcPts val="0"/>
              </a:spcAft>
              <a:buClr>
                <a:srgbClr val="000000"/>
              </a:buClr>
              <a:buSzPts val="1600"/>
              <a:buFont typeface="Arial"/>
              <a:buNone/>
            </a:pPr>
            <a:r>
              <a:t/>
            </a:r>
            <a:endParaRPr sz="1600">
              <a:latin typeface="Arial"/>
              <a:ea typeface="Arial"/>
              <a:cs typeface="Arial"/>
              <a:sym typeface="Arial"/>
            </a:endParaRPr>
          </a:p>
          <a:p>
            <a:pPr indent="-285750" lvl="1" marL="742950" rtl="0" algn="l">
              <a:lnSpc>
                <a:spcPct val="90000"/>
              </a:lnSpc>
              <a:spcBef>
                <a:spcPts val="0"/>
              </a:spcBef>
              <a:spcAft>
                <a:spcPts val="0"/>
              </a:spcAft>
              <a:buClr>
                <a:srgbClr val="000000"/>
              </a:buClr>
              <a:buSzPts val="1800"/>
              <a:buFont typeface="Arial"/>
              <a:buChar char="–"/>
            </a:pPr>
            <a:r>
              <a:rPr b="1" lang="en-US" sz="1800">
                <a:latin typeface="Arial"/>
                <a:ea typeface="Arial"/>
                <a:cs typeface="Arial"/>
                <a:sym typeface="Arial"/>
              </a:rPr>
              <a:t>inner osteogenic layer</a:t>
            </a:r>
            <a:r>
              <a:rPr b="0" lang="en-US"/>
              <a:t> of bone forming cells</a:t>
            </a:r>
            <a:endParaRPr/>
          </a:p>
          <a:p>
            <a:pPr indent="-228600" lvl="2" marL="1143000" rtl="0" algn="l">
              <a:lnSpc>
                <a:spcPct val="90000"/>
              </a:lnSpc>
              <a:spcBef>
                <a:spcPts val="0"/>
              </a:spcBef>
              <a:spcAft>
                <a:spcPts val="0"/>
              </a:spcAft>
              <a:buClr>
                <a:srgbClr val="000000"/>
              </a:buClr>
              <a:buSzPts val="1600"/>
              <a:buFont typeface="Arial"/>
              <a:buChar char="•"/>
            </a:pPr>
            <a:r>
              <a:rPr lang="en-US" sz="1600">
                <a:latin typeface="Arial"/>
                <a:ea typeface="Arial"/>
                <a:cs typeface="Arial"/>
                <a:sym typeface="Arial"/>
              </a:rPr>
              <a:t>important to growth of bone and healing of fractures</a:t>
            </a:r>
            <a:endParaRPr/>
          </a:p>
          <a:p>
            <a:pPr indent="-127000" lvl="2" marL="1143000" rtl="0" algn="l">
              <a:lnSpc>
                <a:spcPct val="90000"/>
              </a:lnSpc>
              <a:spcBef>
                <a:spcPts val="0"/>
              </a:spcBef>
              <a:spcAft>
                <a:spcPts val="0"/>
              </a:spcAft>
              <a:buClr>
                <a:srgbClr val="000000"/>
              </a:buClr>
              <a:buSzPts val="1600"/>
              <a:buFont typeface="Arial"/>
              <a:buNone/>
            </a:pPr>
            <a:r>
              <a:t/>
            </a:r>
            <a:endParaRPr sz="1600">
              <a:latin typeface="Arial"/>
              <a:ea typeface="Arial"/>
              <a:cs typeface="Arial"/>
              <a:sym typeface="Arial"/>
            </a:endParaRPr>
          </a:p>
          <a:p>
            <a:pPr indent="-342900" lvl="0" marL="342900" rtl="0" algn="l">
              <a:lnSpc>
                <a:spcPct val="90000"/>
              </a:lnSpc>
              <a:spcBef>
                <a:spcPts val="400"/>
              </a:spcBef>
              <a:spcAft>
                <a:spcPts val="0"/>
              </a:spcAft>
              <a:buClr>
                <a:srgbClr val="000000"/>
              </a:buClr>
              <a:buSzPts val="2000"/>
              <a:buFont typeface="Arial"/>
              <a:buChar char="•"/>
            </a:pPr>
            <a:r>
              <a:rPr b="1" lang="en-US" sz="2000">
                <a:latin typeface="Arial"/>
                <a:ea typeface="Arial"/>
                <a:cs typeface="Arial"/>
                <a:sym typeface="Arial"/>
              </a:rPr>
              <a:t>endosteum</a:t>
            </a:r>
            <a:r>
              <a:rPr b="0" lang="en-US"/>
              <a:t> – thin layer of reticular connective tissue lining marrow cavity</a:t>
            </a:r>
            <a:endParaRPr/>
          </a:p>
          <a:p>
            <a:pPr indent="-285750" lvl="1" marL="742950" rtl="0" algn="l">
              <a:lnSpc>
                <a:spcPct val="90000"/>
              </a:lnSpc>
              <a:spcBef>
                <a:spcPts val="0"/>
              </a:spcBef>
              <a:spcAft>
                <a:spcPts val="0"/>
              </a:spcAft>
              <a:buClr>
                <a:srgbClr val="000000"/>
              </a:buClr>
              <a:buSzPts val="1600"/>
              <a:buFont typeface="Arial"/>
              <a:buChar char="–"/>
            </a:pPr>
            <a:r>
              <a:rPr lang="en-US" sz="1600">
                <a:latin typeface="Arial"/>
                <a:ea typeface="Arial"/>
                <a:cs typeface="Arial"/>
                <a:sym typeface="Arial"/>
              </a:rPr>
              <a:t>has cells that dissolve osseous tissue and others that deposit it</a:t>
            </a:r>
            <a:endParaRPr/>
          </a:p>
          <a:p>
            <a:pPr indent="-184150" lvl="1" marL="742950" rtl="0" algn="l">
              <a:lnSpc>
                <a:spcPct val="90000"/>
              </a:lnSpc>
              <a:spcBef>
                <a:spcPts val="0"/>
              </a:spcBef>
              <a:spcAft>
                <a:spcPts val="0"/>
              </a:spcAft>
              <a:buClr>
                <a:srgbClr val="000000"/>
              </a:buClr>
              <a:buSzPts val="1600"/>
              <a:buFont typeface="Arial"/>
              <a:buNone/>
            </a:pPr>
            <a:r>
              <a:t/>
            </a:r>
            <a:endParaRPr sz="1600">
              <a:latin typeface="Arial"/>
              <a:ea typeface="Arial"/>
              <a:cs typeface="Arial"/>
              <a:sym typeface="Arial"/>
            </a:endParaRPr>
          </a:p>
          <a:p>
            <a:pPr indent="-342900" lvl="0" marL="342900" rtl="0" algn="l">
              <a:lnSpc>
                <a:spcPct val="90000"/>
              </a:lnSpc>
              <a:spcBef>
                <a:spcPts val="400"/>
              </a:spcBef>
              <a:spcAft>
                <a:spcPts val="0"/>
              </a:spcAft>
              <a:buClr>
                <a:srgbClr val="000000"/>
              </a:buClr>
              <a:buSzPts val="2000"/>
              <a:buFont typeface="Arial"/>
              <a:buChar char="•"/>
            </a:pPr>
            <a:r>
              <a:rPr b="1" lang="en-US" sz="2000">
                <a:latin typeface="Arial"/>
                <a:ea typeface="Arial"/>
                <a:cs typeface="Arial"/>
                <a:sym typeface="Arial"/>
              </a:rPr>
              <a:t>epiphyseal plate (growth plate) </a:t>
            </a:r>
            <a:r>
              <a:rPr b="0" lang="en-US"/>
              <a:t>– area of </a:t>
            </a:r>
            <a:r>
              <a:rPr b="1" lang="en-US" sz="2000">
                <a:latin typeface="Arial"/>
                <a:ea typeface="Arial"/>
                <a:cs typeface="Arial"/>
                <a:sym typeface="Arial"/>
              </a:rPr>
              <a:t>hyaline cartilage </a:t>
            </a:r>
            <a:r>
              <a:rPr b="0" lang="en-US"/>
              <a:t>that separates the marrow spaces of the epiphysis and diaphysis</a:t>
            </a:r>
            <a:endParaRPr/>
          </a:p>
          <a:p>
            <a:pPr indent="-285750" lvl="1" marL="742950" rtl="0" algn="l">
              <a:lnSpc>
                <a:spcPct val="90000"/>
              </a:lnSpc>
              <a:spcBef>
                <a:spcPts val="0"/>
              </a:spcBef>
              <a:spcAft>
                <a:spcPts val="0"/>
              </a:spcAft>
              <a:buClr>
                <a:srgbClr val="000000"/>
              </a:buClr>
              <a:buSzPts val="1600"/>
              <a:buFont typeface="Arial"/>
              <a:buChar char="–"/>
            </a:pPr>
            <a:r>
              <a:rPr lang="en-US" sz="1600">
                <a:latin typeface="Arial"/>
                <a:ea typeface="Arial"/>
                <a:cs typeface="Arial"/>
                <a:sym typeface="Arial"/>
              </a:rPr>
              <a:t>enables growth in length</a:t>
            </a:r>
            <a:endParaRPr/>
          </a:p>
          <a:p>
            <a:pPr indent="-285750" lvl="1" marL="742950" rtl="0" algn="l">
              <a:lnSpc>
                <a:spcPct val="90000"/>
              </a:lnSpc>
              <a:spcBef>
                <a:spcPts val="0"/>
              </a:spcBef>
              <a:spcAft>
                <a:spcPts val="0"/>
              </a:spcAft>
              <a:buClr>
                <a:srgbClr val="000000"/>
              </a:buClr>
              <a:buSzPts val="1600"/>
              <a:buFont typeface="Arial"/>
              <a:buChar char="–"/>
            </a:pPr>
            <a:r>
              <a:rPr b="1" lang="en-US" sz="1600">
                <a:latin typeface="Arial"/>
                <a:ea typeface="Arial"/>
                <a:cs typeface="Arial"/>
                <a:sym typeface="Arial"/>
              </a:rPr>
              <a:t>epiphyseal line </a:t>
            </a:r>
            <a:r>
              <a:rPr b="0" lang="en-US"/>
              <a:t>– in adults, a bony scar that marks where growth plate used to be</a:t>
            </a:r>
            <a:endParaRPr/>
          </a:p>
        </p:txBody>
      </p:sp>
      <p:grpSp>
        <p:nvGrpSpPr>
          <p:cNvPr id="267" name="Google Shape;267;p19"/>
          <p:cNvGrpSpPr/>
          <p:nvPr/>
        </p:nvGrpSpPr>
        <p:grpSpPr>
          <a:xfrm>
            <a:off x="-74254" y="6205470"/>
            <a:ext cx="12248963" cy="755694"/>
            <a:chOff x="-2" y="-1"/>
            <a:chExt cx="12248961" cy="755693"/>
          </a:xfrm>
        </p:grpSpPr>
        <p:sp>
          <p:nvSpPr>
            <p:cNvPr id="268" name="Google Shape;268;p19"/>
            <p:cNvSpPr/>
            <p:nvPr/>
          </p:nvSpPr>
          <p:spPr>
            <a:xfrm>
              <a:off x="2797111" y="18570"/>
              <a:ext cx="9451848" cy="684189"/>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269" name="Google Shape;269;p19"/>
            <p:cNvSpPr/>
            <p:nvPr/>
          </p:nvSpPr>
          <p:spPr>
            <a:xfrm>
              <a:off x="58513" y="16859"/>
              <a:ext cx="2922815" cy="738833"/>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270" name="Google Shape;270;p19"/>
            <p:cNvPicPr preferRelativeResize="0"/>
            <p:nvPr/>
          </p:nvPicPr>
          <p:blipFill rotWithShape="1">
            <a:blip r:embed="rId3">
              <a:alphaModFix/>
            </a:blip>
            <a:srcRect b="0" l="0" r="0" t="0"/>
            <a:stretch/>
          </p:blipFill>
          <p:spPr>
            <a:xfrm>
              <a:off x="-2" y="-1"/>
              <a:ext cx="704323" cy="613864"/>
            </a:xfrm>
            <a:prstGeom prst="rect">
              <a:avLst/>
            </a:prstGeom>
            <a:noFill/>
            <a:ln>
              <a:noFill/>
            </a:ln>
          </p:spPr>
        </p:pic>
        <p:sp>
          <p:nvSpPr>
            <p:cNvPr id="271" name="Google Shape;271;p19"/>
            <p:cNvSpPr txBox="1"/>
            <p:nvPr/>
          </p:nvSpPr>
          <p:spPr>
            <a:xfrm>
              <a:off x="696105" y="153861"/>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grpSp>
        <p:nvGrpSpPr>
          <p:cNvPr id="276" name="Google Shape;276;p20"/>
          <p:cNvGrpSpPr/>
          <p:nvPr/>
        </p:nvGrpSpPr>
        <p:grpSpPr>
          <a:xfrm>
            <a:off x="-74254" y="6205470"/>
            <a:ext cx="12248963" cy="755694"/>
            <a:chOff x="-2" y="-1"/>
            <a:chExt cx="12248961" cy="755693"/>
          </a:xfrm>
        </p:grpSpPr>
        <p:sp>
          <p:nvSpPr>
            <p:cNvPr id="277" name="Google Shape;277;p20"/>
            <p:cNvSpPr/>
            <p:nvPr/>
          </p:nvSpPr>
          <p:spPr>
            <a:xfrm>
              <a:off x="2797111" y="18570"/>
              <a:ext cx="9451848" cy="684189"/>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278" name="Google Shape;278;p20"/>
            <p:cNvSpPr/>
            <p:nvPr/>
          </p:nvSpPr>
          <p:spPr>
            <a:xfrm>
              <a:off x="58513" y="16859"/>
              <a:ext cx="2922815" cy="738833"/>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279" name="Google Shape;279;p20"/>
            <p:cNvPicPr preferRelativeResize="0"/>
            <p:nvPr/>
          </p:nvPicPr>
          <p:blipFill rotWithShape="1">
            <a:blip r:embed="rId3">
              <a:alphaModFix/>
            </a:blip>
            <a:srcRect b="0" l="0" r="0" t="0"/>
            <a:stretch/>
          </p:blipFill>
          <p:spPr>
            <a:xfrm>
              <a:off x="-2" y="-1"/>
              <a:ext cx="704323" cy="613864"/>
            </a:xfrm>
            <a:prstGeom prst="rect">
              <a:avLst/>
            </a:prstGeom>
            <a:noFill/>
            <a:ln>
              <a:noFill/>
            </a:ln>
          </p:spPr>
        </p:pic>
        <p:sp>
          <p:nvSpPr>
            <p:cNvPr id="280" name="Google Shape;280;p20"/>
            <p:cNvSpPr txBox="1"/>
            <p:nvPr/>
          </p:nvSpPr>
          <p:spPr>
            <a:xfrm>
              <a:off x="696105" y="153861"/>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pic>
        <p:nvPicPr>
          <p:cNvPr descr="sal78259_07_01.jpeg" id="281" name="Google Shape;281;p20"/>
          <p:cNvPicPr preferRelativeResize="0"/>
          <p:nvPr/>
        </p:nvPicPr>
        <p:blipFill rotWithShape="1">
          <a:blip r:embed="rId4">
            <a:alphaModFix/>
          </a:blip>
          <a:srcRect b="0" l="0" r="0" t="0"/>
          <a:stretch/>
        </p:blipFill>
        <p:spPr>
          <a:xfrm>
            <a:off x="918442" y="847401"/>
            <a:ext cx="3322429" cy="5163198"/>
          </a:xfrm>
          <a:prstGeom prst="rect">
            <a:avLst/>
          </a:prstGeom>
          <a:noFill/>
          <a:ln>
            <a:noFill/>
          </a:ln>
        </p:spPr>
      </p:pic>
      <p:sp>
        <p:nvSpPr>
          <p:cNvPr id="282" name="Google Shape;282;p20"/>
          <p:cNvSpPr txBox="1"/>
          <p:nvPr/>
        </p:nvSpPr>
        <p:spPr>
          <a:xfrm>
            <a:off x="6960841" y="1746249"/>
            <a:ext cx="5004805" cy="4381501"/>
          </a:xfrm>
          <a:prstGeom prst="rect">
            <a:avLst/>
          </a:prstGeom>
          <a:noFill/>
          <a:ln>
            <a:noFill/>
          </a:ln>
        </p:spPr>
        <p:txBody>
          <a:bodyPr anchorCtr="0" anchor="ctr" bIns="50800" lIns="50800" spcFirstLastPara="1" rIns="50800" wrap="square" tIns="50800">
            <a:spAutoFit/>
          </a:bodyPr>
          <a:lstStyle/>
          <a:p>
            <a:pPr indent="0" lvl="0" marL="0" marR="0" rtl="0" algn="just">
              <a:lnSpc>
                <a:spcPct val="175000"/>
              </a:lnSpc>
              <a:spcBef>
                <a:spcPts val="0"/>
              </a:spcBef>
              <a:spcAft>
                <a:spcPts val="0"/>
              </a:spcAft>
              <a:buClr>
                <a:srgbClr val="000000"/>
              </a:buClr>
              <a:buSzPts val="2000"/>
              <a:buFont typeface="Times"/>
              <a:buNone/>
            </a:pPr>
            <a:r>
              <a:rPr b="1" i="0" lang="en-US" sz="2000" u="none" cap="none" strike="noStrike">
                <a:solidFill>
                  <a:srgbClr val="000000"/>
                </a:solidFill>
                <a:latin typeface="Times"/>
                <a:ea typeface="Times"/>
                <a:cs typeface="Times"/>
                <a:sym typeface="Times"/>
              </a:rPr>
              <a:t>5. What is the functional significance of a long bone being wider at the epiphyses than at the diaphysis? </a:t>
            </a:r>
            <a:endParaRPr/>
          </a:p>
          <a:p>
            <a:pPr indent="0" lvl="0" marL="0" marR="0" rtl="0" algn="just">
              <a:lnSpc>
                <a:spcPct val="175000"/>
              </a:lnSpc>
              <a:spcBef>
                <a:spcPts val="1200"/>
              </a:spcBef>
              <a:spcAft>
                <a:spcPts val="0"/>
              </a:spcAft>
              <a:buClr>
                <a:srgbClr val="000000"/>
              </a:buClr>
              <a:buSzPts val="2000"/>
              <a:buFont typeface="Times"/>
              <a:buNone/>
            </a:pPr>
            <a:r>
              <a:t/>
            </a:r>
            <a:endParaRPr b="1" i="0" sz="2000" u="none" cap="none" strike="noStrike">
              <a:solidFill>
                <a:srgbClr val="000000"/>
              </a:solidFill>
              <a:latin typeface="Times"/>
              <a:ea typeface="Times"/>
              <a:cs typeface="Times"/>
              <a:sym typeface="Times"/>
            </a:endParaRPr>
          </a:p>
          <a:p>
            <a:pPr indent="0" lvl="0" marL="0" marR="0" rtl="0" algn="just">
              <a:lnSpc>
                <a:spcPct val="175000"/>
              </a:lnSpc>
              <a:spcBef>
                <a:spcPts val="1200"/>
              </a:spcBef>
              <a:spcAft>
                <a:spcPts val="0"/>
              </a:spcAft>
              <a:buClr>
                <a:srgbClr val="000000"/>
              </a:buClr>
              <a:buSzPts val="2000"/>
              <a:buFont typeface="Times"/>
              <a:buNone/>
            </a:pPr>
            <a:r>
              <a:rPr b="1" i="0" lang="en-US" sz="2000" u="none" cap="none" strike="noStrike">
                <a:solidFill>
                  <a:srgbClr val="000000"/>
                </a:solidFill>
                <a:latin typeface="Times"/>
                <a:ea typeface="Times"/>
                <a:cs typeface="Times"/>
                <a:sym typeface="Times"/>
              </a:rPr>
              <a:t>6.Explain the difference between compact and spongy bone, and describe their spatial relationship to each other in a long bone and a flat bone. </a:t>
            </a:r>
            <a:br>
              <a:rPr b="1" i="0" lang="en-US" sz="2000" u="none" cap="none" strike="noStrike">
                <a:solidFill>
                  <a:srgbClr val="000000"/>
                </a:solidFill>
                <a:latin typeface="Times"/>
                <a:ea typeface="Times"/>
                <a:cs typeface="Times"/>
                <a:sym typeface="Times"/>
              </a:rPr>
            </a:br>
            <a:endParaRPr/>
          </a:p>
        </p:txBody>
      </p:sp>
      <p:pic>
        <p:nvPicPr>
          <p:cNvPr descr="sal78259_07_02.jpeg" id="283" name="Google Shape;283;p20"/>
          <p:cNvPicPr preferRelativeResize="0"/>
          <p:nvPr/>
        </p:nvPicPr>
        <p:blipFill rotWithShape="1">
          <a:blip r:embed="rId5">
            <a:alphaModFix/>
          </a:blip>
          <a:srcRect b="0" l="0" r="0" t="0"/>
          <a:stretch/>
        </p:blipFill>
        <p:spPr>
          <a:xfrm>
            <a:off x="3939494" y="1753616"/>
            <a:ext cx="2778806" cy="2704192"/>
          </a:xfrm>
          <a:prstGeom prst="rect">
            <a:avLst/>
          </a:prstGeom>
          <a:noFill/>
          <a:ln>
            <a:noFill/>
          </a:ln>
        </p:spPr>
      </p:pic>
      <p:grpSp>
        <p:nvGrpSpPr>
          <p:cNvPr id="284" name="Google Shape;284;p20"/>
          <p:cNvGrpSpPr/>
          <p:nvPr/>
        </p:nvGrpSpPr>
        <p:grpSpPr>
          <a:xfrm>
            <a:off x="7134839" y="396864"/>
            <a:ext cx="980377" cy="1007343"/>
            <a:chOff x="-1" y="-2"/>
            <a:chExt cx="980375" cy="1007341"/>
          </a:xfrm>
        </p:grpSpPr>
        <p:sp>
          <p:nvSpPr>
            <p:cNvPr id="285" name="Google Shape;285;p20"/>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286" name="Google Shape;286;p20"/>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287" name="Google Shape;287;p20"/>
            <p:cNvGrpSpPr/>
            <p:nvPr/>
          </p:nvGrpSpPr>
          <p:grpSpPr>
            <a:xfrm>
              <a:off x="142133" y="146024"/>
              <a:ext cx="696259" cy="715335"/>
              <a:chOff x="-2" y="-2"/>
              <a:chExt cx="696258" cy="715334"/>
            </a:xfrm>
          </p:grpSpPr>
          <p:sp>
            <p:nvSpPr>
              <p:cNvPr id="288" name="Google Shape;288;p20"/>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289" name="Google Shape;289;p20"/>
              <p:cNvPicPr preferRelativeResize="0"/>
              <p:nvPr/>
            </p:nvPicPr>
            <p:blipFill rotWithShape="1">
              <a:blip r:embed="rId6">
                <a:alphaModFix/>
              </a:blip>
              <a:srcRect b="0" l="0" r="0" t="0"/>
              <a:stretch/>
            </p:blipFill>
            <p:spPr>
              <a:xfrm>
                <a:off x="2" y="-2"/>
                <a:ext cx="696254" cy="715334"/>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4"/>
                                        </p:tgtEl>
                                        <p:attrNameLst>
                                          <p:attrName>style.visibility</p:attrName>
                                        </p:attrNameLst>
                                      </p:cBhvr>
                                      <p:to>
                                        <p:strVal val="visible"/>
                                      </p:to>
                                    </p:set>
                                    <p:anim calcmode="lin" valueType="num">
                                      <p:cBhvr additive="base">
                                        <p:cTn dur="300"/>
                                        <p:tgtEl>
                                          <p:spTgt spid="284"/>
                                        </p:tgtEl>
                                        <p:attrNameLst>
                                          <p:attrName>ppt_w</p:attrName>
                                        </p:attrNameLst>
                                      </p:cBhvr>
                                      <p:tavLst>
                                        <p:tav fmla="" tm="0">
                                          <p:val>
                                            <p:strVal val="0"/>
                                          </p:val>
                                        </p:tav>
                                        <p:tav fmla="" tm="100000">
                                          <p:val>
                                            <p:strVal val="#ppt_w"/>
                                          </p:val>
                                        </p:tav>
                                      </p:tavLst>
                                    </p:anim>
                                    <p:anim calcmode="lin" valueType="num">
                                      <p:cBhvr additive="base">
                                        <p:cTn dur="300"/>
                                        <p:tgtEl>
                                          <p:spTgt spid="28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4"/>
          <p:cNvSpPr txBox="1"/>
          <p:nvPr>
            <p:ph idx="4294967295" type="sldNum"/>
          </p:nvPr>
        </p:nvSpPr>
        <p:spPr>
          <a:xfrm>
            <a:off x="1013114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latin typeface="Arial"/>
                <a:ea typeface="Arial"/>
                <a:cs typeface="Arial"/>
                <a:sym typeface="Arial"/>
              </a:rPr>
              <a:t>‹#›</a:t>
            </a:fld>
            <a:endParaRPr/>
          </a:p>
        </p:txBody>
      </p:sp>
      <p:sp>
        <p:nvSpPr>
          <p:cNvPr id="295" name="Google Shape;295;p24"/>
          <p:cNvSpPr txBox="1"/>
          <p:nvPr>
            <p:ph idx="4294967295" type="title"/>
          </p:nvPr>
        </p:nvSpPr>
        <p:spPr>
          <a:xfrm>
            <a:off x="1517648" y="-9527"/>
            <a:ext cx="9144004" cy="1143004"/>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a:latin typeface="Arial"/>
                <a:ea typeface="Arial"/>
                <a:cs typeface="Arial"/>
                <a:sym typeface="Arial"/>
              </a:rPr>
              <a:t>Bone Development</a:t>
            </a:r>
            <a:endParaRPr/>
          </a:p>
        </p:txBody>
      </p:sp>
      <p:sp>
        <p:nvSpPr>
          <p:cNvPr id="296" name="Google Shape;296;p24"/>
          <p:cNvSpPr txBox="1"/>
          <p:nvPr>
            <p:ph idx="4294967295" type="body"/>
          </p:nvPr>
        </p:nvSpPr>
        <p:spPr>
          <a:xfrm>
            <a:off x="827086" y="1258886"/>
            <a:ext cx="10408199" cy="4137028"/>
          </a:xfrm>
          <a:prstGeom prst="rect">
            <a:avLst/>
          </a:prstGeom>
          <a:noFill/>
          <a:ln>
            <a:noFill/>
          </a:ln>
        </p:spPr>
        <p:txBody>
          <a:bodyPr anchorCtr="0" anchor="t" bIns="45700" lIns="45700" spcFirstLastPara="1" rIns="45700" wrap="square" tIns="45700">
            <a:normAutofit/>
          </a:bodyPr>
          <a:lstStyle/>
          <a:p>
            <a:pPr indent="-342900" lvl="0" marL="342900" rtl="0" algn="l">
              <a:lnSpc>
                <a:spcPct val="80000"/>
              </a:lnSpc>
              <a:spcBef>
                <a:spcPts val="0"/>
              </a:spcBef>
              <a:spcAft>
                <a:spcPts val="0"/>
              </a:spcAft>
              <a:buClr>
                <a:srgbClr val="000000"/>
              </a:buClr>
              <a:buSzPts val="3200"/>
              <a:buFont typeface="Arial"/>
              <a:buChar char="•"/>
            </a:pPr>
            <a:r>
              <a:rPr b="1" lang="en-US">
                <a:latin typeface="Arial"/>
                <a:ea typeface="Arial"/>
                <a:cs typeface="Arial"/>
                <a:sym typeface="Arial"/>
              </a:rPr>
              <a:t>ossification or osteogenesis </a:t>
            </a:r>
            <a:r>
              <a:rPr b="0" lang="en-US"/>
              <a:t>– the formation of bone</a:t>
            </a:r>
            <a:endParaRPr/>
          </a:p>
          <a:p>
            <a:pPr indent="-139700" lvl="0" marL="342900" rtl="0" algn="l">
              <a:lnSpc>
                <a:spcPct val="80000"/>
              </a:lnSpc>
              <a:spcBef>
                <a:spcPts val="700"/>
              </a:spcBef>
              <a:spcAft>
                <a:spcPts val="0"/>
              </a:spcAft>
              <a:buClr>
                <a:srgbClr val="000000"/>
              </a:buClr>
              <a:buSzPts val="3200"/>
              <a:buFont typeface="Arial"/>
              <a:buNone/>
            </a:pPr>
            <a:r>
              <a:t/>
            </a:r>
            <a:endParaRPr b="0"/>
          </a:p>
          <a:p>
            <a:pPr indent="-139700" lvl="0" marL="342900" rtl="0" algn="l">
              <a:lnSpc>
                <a:spcPct val="80000"/>
              </a:lnSpc>
              <a:spcBef>
                <a:spcPts val="700"/>
              </a:spcBef>
              <a:spcAft>
                <a:spcPts val="0"/>
              </a:spcAft>
              <a:buClr>
                <a:srgbClr val="000000"/>
              </a:buClr>
              <a:buSzPts val="3200"/>
              <a:buFont typeface="Arial"/>
              <a:buNone/>
            </a:pPr>
            <a:r>
              <a:t/>
            </a:r>
            <a:endParaRPr b="0"/>
          </a:p>
          <a:p>
            <a:pPr indent="-342900" lvl="0" marL="342900" rtl="0" algn="l">
              <a:lnSpc>
                <a:spcPct val="80000"/>
              </a:lnSpc>
              <a:spcBef>
                <a:spcPts val="700"/>
              </a:spcBef>
              <a:spcAft>
                <a:spcPts val="0"/>
              </a:spcAft>
              <a:buClr>
                <a:srgbClr val="000000"/>
              </a:buClr>
              <a:buSzPts val="3200"/>
              <a:buFont typeface="Arial"/>
              <a:buChar char="•"/>
            </a:pPr>
            <a:r>
              <a:rPr lang="en-US">
                <a:latin typeface="Arial"/>
                <a:ea typeface="Arial"/>
                <a:cs typeface="Arial"/>
                <a:sym typeface="Arial"/>
              </a:rPr>
              <a:t>in the human fetus and infant, bone develops by </a:t>
            </a:r>
            <a:r>
              <a:rPr b="1" lang="en-US"/>
              <a:t>two methods</a:t>
            </a:r>
            <a:r>
              <a:rPr lang="en-US">
                <a:latin typeface="Arial"/>
                <a:ea typeface="Arial"/>
                <a:cs typeface="Arial"/>
                <a:sym typeface="Arial"/>
              </a:rPr>
              <a:t>:</a:t>
            </a:r>
            <a:endParaRPr/>
          </a:p>
          <a:p>
            <a:pPr indent="-139700" lvl="0" marL="342900" rtl="0" algn="l">
              <a:lnSpc>
                <a:spcPct val="80000"/>
              </a:lnSpc>
              <a:spcBef>
                <a:spcPts val="700"/>
              </a:spcBef>
              <a:spcAft>
                <a:spcPts val="0"/>
              </a:spcAft>
              <a:buClr>
                <a:srgbClr val="000000"/>
              </a:buClr>
              <a:buSzPts val="3200"/>
              <a:buFont typeface="Arial"/>
              <a:buNone/>
            </a:pPr>
            <a:r>
              <a:t/>
            </a:r>
            <a:endParaRPr>
              <a:latin typeface="Arial"/>
              <a:ea typeface="Arial"/>
              <a:cs typeface="Arial"/>
              <a:sym typeface="Arial"/>
            </a:endParaRPr>
          </a:p>
          <a:p>
            <a:pPr indent="-285750" lvl="1" marL="742950" rtl="0" algn="l">
              <a:lnSpc>
                <a:spcPct val="80000"/>
              </a:lnSpc>
              <a:spcBef>
                <a:spcPts val="0"/>
              </a:spcBef>
              <a:spcAft>
                <a:spcPts val="0"/>
              </a:spcAft>
              <a:buClr>
                <a:srgbClr val="000000"/>
              </a:buClr>
              <a:buSzPts val="2800"/>
              <a:buFont typeface="Arial"/>
              <a:buChar char="–"/>
            </a:pPr>
            <a:r>
              <a:rPr b="1" lang="en-US" sz="2800">
                <a:latin typeface="Arial"/>
                <a:ea typeface="Arial"/>
                <a:cs typeface="Arial"/>
                <a:sym typeface="Arial"/>
              </a:rPr>
              <a:t>intramembranous ossification</a:t>
            </a:r>
            <a:endParaRPr/>
          </a:p>
          <a:p>
            <a:pPr indent="-107950" lvl="1" marL="742950" rtl="0" algn="l">
              <a:lnSpc>
                <a:spcPct val="80000"/>
              </a:lnSpc>
              <a:spcBef>
                <a:spcPts val="0"/>
              </a:spcBef>
              <a:spcAft>
                <a:spcPts val="0"/>
              </a:spcAft>
              <a:buClr>
                <a:srgbClr val="000000"/>
              </a:buClr>
              <a:buSzPts val="2800"/>
              <a:buFont typeface="Arial"/>
              <a:buNone/>
            </a:pPr>
            <a:r>
              <a:t/>
            </a:r>
            <a:endParaRPr b="1" sz="2800">
              <a:latin typeface="Arial"/>
              <a:ea typeface="Arial"/>
              <a:cs typeface="Arial"/>
              <a:sym typeface="Arial"/>
            </a:endParaRPr>
          </a:p>
          <a:p>
            <a:pPr indent="-107950" lvl="1" marL="742950" rtl="0" algn="l">
              <a:lnSpc>
                <a:spcPct val="80000"/>
              </a:lnSpc>
              <a:spcBef>
                <a:spcPts val="0"/>
              </a:spcBef>
              <a:spcAft>
                <a:spcPts val="0"/>
              </a:spcAft>
              <a:buClr>
                <a:srgbClr val="000000"/>
              </a:buClr>
              <a:buSzPts val="2800"/>
              <a:buFont typeface="Arial"/>
              <a:buNone/>
            </a:pPr>
            <a:r>
              <a:t/>
            </a:r>
            <a:endParaRPr b="1" sz="2800">
              <a:latin typeface="Arial"/>
              <a:ea typeface="Arial"/>
              <a:cs typeface="Arial"/>
              <a:sym typeface="Arial"/>
            </a:endParaRPr>
          </a:p>
          <a:p>
            <a:pPr indent="-285750" lvl="1" marL="742950" rtl="0" algn="l">
              <a:lnSpc>
                <a:spcPct val="80000"/>
              </a:lnSpc>
              <a:spcBef>
                <a:spcPts val="0"/>
              </a:spcBef>
              <a:spcAft>
                <a:spcPts val="0"/>
              </a:spcAft>
              <a:buClr>
                <a:srgbClr val="000000"/>
              </a:buClr>
              <a:buSzPts val="2800"/>
              <a:buFont typeface="Arial"/>
              <a:buChar char="–"/>
            </a:pPr>
            <a:r>
              <a:rPr b="1" lang="en-US" sz="2800">
                <a:latin typeface="Arial"/>
                <a:ea typeface="Arial"/>
                <a:cs typeface="Arial"/>
                <a:sym typeface="Arial"/>
              </a:rPr>
              <a:t>endochondral ossification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5"/>
          <p:cNvSpPr txBox="1"/>
          <p:nvPr>
            <p:ph idx="4294967295" type="sldNum"/>
          </p:nvPr>
        </p:nvSpPr>
        <p:spPr>
          <a:xfrm>
            <a:off x="1013114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latin typeface="Arial"/>
                <a:ea typeface="Arial"/>
                <a:cs typeface="Arial"/>
                <a:sym typeface="Arial"/>
              </a:rPr>
              <a:t>‹#›</a:t>
            </a:fld>
            <a:endParaRPr/>
          </a:p>
        </p:txBody>
      </p:sp>
      <p:sp>
        <p:nvSpPr>
          <p:cNvPr id="302" name="Google Shape;302;p25"/>
          <p:cNvSpPr txBox="1"/>
          <p:nvPr>
            <p:ph idx="4294967295" type="title"/>
          </p:nvPr>
        </p:nvSpPr>
        <p:spPr>
          <a:xfrm>
            <a:off x="1733550" y="96836"/>
            <a:ext cx="8686800" cy="762003"/>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a:latin typeface="Arial"/>
                <a:ea typeface="Arial"/>
                <a:cs typeface="Arial"/>
                <a:sym typeface="Arial"/>
              </a:rPr>
              <a:t>Intramembranous Ossification </a:t>
            </a:r>
            <a:endParaRPr/>
          </a:p>
        </p:txBody>
      </p:sp>
      <p:sp>
        <p:nvSpPr>
          <p:cNvPr id="303" name="Google Shape;303;p25"/>
          <p:cNvSpPr txBox="1"/>
          <p:nvPr>
            <p:ph idx="4294967295" type="body"/>
          </p:nvPr>
        </p:nvSpPr>
        <p:spPr>
          <a:xfrm>
            <a:off x="2478087" y="6356350"/>
            <a:ext cx="7197726" cy="476250"/>
          </a:xfrm>
          <a:prstGeom prst="rect">
            <a:avLst/>
          </a:prstGeom>
          <a:noFill/>
          <a:ln>
            <a:noFill/>
          </a:ln>
        </p:spPr>
        <p:txBody>
          <a:bodyPr anchorCtr="0" anchor="t" bIns="45700" lIns="45700" spcFirstLastPara="1" rIns="45700" wrap="square" tIns="45700">
            <a:normAutofit/>
          </a:bodyPr>
          <a:lstStyle/>
          <a:p>
            <a:pPr indent="-342900" lvl="0" marL="342900" marR="0" rtl="0" algn="ctr">
              <a:lnSpc>
                <a:spcPct val="90000"/>
              </a:lnSpc>
              <a:spcBef>
                <a:spcPts val="0"/>
              </a:spcBef>
              <a:spcAft>
                <a:spcPts val="0"/>
              </a:spcAft>
              <a:buClr>
                <a:srgbClr val="000000"/>
              </a:buClr>
              <a:buSzPts val="2800"/>
              <a:buFont typeface="Arial"/>
              <a:buNone/>
            </a:pPr>
            <a:r>
              <a:rPr lang="en-US" sz="2800">
                <a:latin typeface="Arial"/>
                <a:ea typeface="Arial"/>
                <a:cs typeface="Arial"/>
                <a:sym typeface="Arial"/>
              </a:rPr>
              <a:t>produces flat bones of skull and clavicle</a:t>
            </a:r>
            <a:endParaRPr/>
          </a:p>
        </p:txBody>
      </p:sp>
      <p:sp>
        <p:nvSpPr>
          <p:cNvPr id="304" name="Google Shape;304;p25"/>
          <p:cNvSpPr txBox="1"/>
          <p:nvPr/>
        </p:nvSpPr>
        <p:spPr>
          <a:xfrm>
            <a:off x="3676650" y="914400"/>
            <a:ext cx="4810125" cy="20241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a:p>
        </p:txBody>
      </p:sp>
      <p:pic>
        <p:nvPicPr>
          <p:cNvPr descr="sal25693_07_08" id="305" name="Google Shape;305;p25"/>
          <p:cNvPicPr preferRelativeResize="0"/>
          <p:nvPr/>
        </p:nvPicPr>
        <p:blipFill rotWithShape="1">
          <a:blip r:embed="rId3">
            <a:alphaModFix/>
          </a:blip>
          <a:srcRect b="0" l="0" r="0" t="0"/>
          <a:stretch/>
        </p:blipFill>
        <p:spPr>
          <a:xfrm>
            <a:off x="1770061" y="1214437"/>
            <a:ext cx="7367590" cy="4729163"/>
          </a:xfrm>
          <a:prstGeom prst="rect">
            <a:avLst/>
          </a:prstGeom>
          <a:noFill/>
          <a:ln>
            <a:noFill/>
          </a:ln>
        </p:spPr>
      </p:pic>
      <p:sp>
        <p:nvSpPr>
          <p:cNvPr id="306" name="Google Shape;306;p25"/>
          <p:cNvSpPr txBox="1"/>
          <p:nvPr/>
        </p:nvSpPr>
        <p:spPr>
          <a:xfrm>
            <a:off x="4789487" y="1320800"/>
            <a:ext cx="1092759"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Mesenchymal cell</a:t>
            </a:r>
            <a:endParaRPr/>
          </a:p>
        </p:txBody>
      </p:sp>
      <p:sp>
        <p:nvSpPr>
          <p:cNvPr id="307" name="Google Shape;307;p25"/>
          <p:cNvSpPr txBox="1"/>
          <p:nvPr/>
        </p:nvSpPr>
        <p:spPr>
          <a:xfrm>
            <a:off x="4789487" y="2711450"/>
            <a:ext cx="923095"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Blood capillary</a:t>
            </a:r>
            <a:endParaRPr/>
          </a:p>
        </p:txBody>
      </p:sp>
      <p:sp>
        <p:nvSpPr>
          <p:cNvPr id="308" name="Google Shape;308;p25"/>
          <p:cNvSpPr txBox="1"/>
          <p:nvPr/>
        </p:nvSpPr>
        <p:spPr>
          <a:xfrm>
            <a:off x="9234486" y="2584450"/>
            <a:ext cx="887811"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Osteoid tissue</a:t>
            </a:r>
            <a:endParaRPr/>
          </a:p>
        </p:txBody>
      </p:sp>
      <p:sp>
        <p:nvSpPr>
          <p:cNvPr id="309" name="Google Shape;309;p25"/>
          <p:cNvSpPr txBox="1"/>
          <p:nvPr/>
        </p:nvSpPr>
        <p:spPr>
          <a:xfrm>
            <a:off x="9234486" y="1435100"/>
            <a:ext cx="626803"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Osteocyte</a:t>
            </a:r>
            <a:endParaRPr/>
          </a:p>
        </p:txBody>
      </p:sp>
      <p:sp>
        <p:nvSpPr>
          <p:cNvPr id="310" name="Google Shape;310;p25"/>
          <p:cNvSpPr txBox="1"/>
          <p:nvPr/>
        </p:nvSpPr>
        <p:spPr>
          <a:xfrm>
            <a:off x="9234486" y="2327275"/>
            <a:ext cx="880679"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Calcified bone</a:t>
            </a:r>
            <a:endParaRPr/>
          </a:p>
        </p:txBody>
      </p:sp>
      <p:sp>
        <p:nvSpPr>
          <p:cNvPr id="311" name="Google Shape;311;p25"/>
          <p:cNvSpPr txBox="1"/>
          <p:nvPr/>
        </p:nvSpPr>
        <p:spPr>
          <a:xfrm>
            <a:off x="9234486" y="1752600"/>
            <a:ext cx="739665"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Osteoblasts</a:t>
            </a:r>
            <a:endParaRPr/>
          </a:p>
        </p:txBody>
      </p:sp>
      <p:sp>
        <p:nvSpPr>
          <p:cNvPr id="312" name="Google Shape;312;p25"/>
          <p:cNvSpPr txBox="1"/>
          <p:nvPr/>
        </p:nvSpPr>
        <p:spPr>
          <a:xfrm>
            <a:off x="9234486" y="2844800"/>
            <a:ext cx="1198179"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Fibrous periosteum</a:t>
            </a:r>
            <a:endParaRPr/>
          </a:p>
        </p:txBody>
      </p:sp>
      <p:sp>
        <p:nvSpPr>
          <p:cNvPr id="313" name="Google Shape;313;p25"/>
          <p:cNvSpPr txBox="1"/>
          <p:nvPr/>
        </p:nvSpPr>
        <p:spPr>
          <a:xfrm>
            <a:off x="4776787" y="4616450"/>
            <a:ext cx="697434"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Osteocytes</a:t>
            </a:r>
            <a:endParaRPr/>
          </a:p>
        </p:txBody>
      </p:sp>
      <p:sp>
        <p:nvSpPr>
          <p:cNvPr id="314" name="Google Shape;314;p25"/>
          <p:cNvSpPr txBox="1"/>
          <p:nvPr/>
        </p:nvSpPr>
        <p:spPr>
          <a:xfrm>
            <a:off x="4776787" y="4359275"/>
            <a:ext cx="127001"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T</a:t>
            </a:r>
            <a:endParaRPr/>
          </a:p>
        </p:txBody>
      </p:sp>
      <p:sp>
        <p:nvSpPr>
          <p:cNvPr id="315" name="Google Shape;315;p25"/>
          <p:cNvSpPr txBox="1"/>
          <p:nvPr/>
        </p:nvSpPr>
        <p:spPr>
          <a:xfrm>
            <a:off x="4849812" y="4359275"/>
            <a:ext cx="605719"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rabeculae</a:t>
            </a:r>
            <a:endParaRPr/>
          </a:p>
        </p:txBody>
      </p:sp>
      <p:sp>
        <p:nvSpPr>
          <p:cNvPr id="316" name="Google Shape;316;p25"/>
          <p:cNvSpPr txBox="1"/>
          <p:nvPr/>
        </p:nvSpPr>
        <p:spPr>
          <a:xfrm>
            <a:off x="4776787" y="4025900"/>
            <a:ext cx="739664"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Osteoblasts</a:t>
            </a:r>
            <a:endParaRPr/>
          </a:p>
        </p:txBody>
      </p:sp>
      <p:sp>
        <p:nvSpPr>
          <p:cNvPr id="317" name="Google Shape;317;p25"/>
          <p:cNvSpPr txBox="1"/>
          <p:nvPr/>
        </p:nvSpPr>
        <p:spPr>
          <a:xfrm>
            <a:off x="9234486" y="4346575"/>
            <a:ext cx="739665"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Osteoblasts</a:t>
            </a:r>
            <a:endParaRPr/>
          </a:p>
        </p:txBody>
      </p:sp>
      <p:sp>
        <p:nvSpPr>
          <p:cNvPr id="318" name="Google Shape;318;p25"/>
          <p:cNvSpPr txBox="1"/>
          <p:nvPr/>
        </p:nvSpPr>
        <p:spPr>
          <a:xfrm>
            <a:off x="9234486" y="4752975"/>
            <a:ext cx="816993"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Spongy bone</a:t>
            </a:r>
            <a:endParaRPr/>
          </a:p>
        </p:txBody>
      </p:sp>
      <p:sp>
        <p:nvSpPr>
          <p:cNvPr id="319" name="Google Shape;319;p25"/>
          <p:cNvSpPr txBox="1"/>
          <p:nvPr/>
        </p:nvSpPr>
        <p:spPr>
          <a:xfrm>
            <a:off x="9234486" y="5260975"/>
            <a:ext cx="894694"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Compact bone</a:t>
            </a:r>
            <a:endParaRPr/>
          </a:p>
        </p:txBody>
      </p:sp>
      <p:sp>
        <p:nvSpPr>
          <p:cNvPr id="320" name="Google Shape;320;p25"/>
          <p:cNvSpPr txBox="1"/>
          <p:nvPr/>
        </p:nvSpPr>
        <p:spPr>
          <a:xfrm>
            <a:off x="4776787" y="5048250"/>
            <a:ext cx="859719"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Marrow cavity</a:t>
            </a:r>
            <a:endParaRPr/>
          </a:p>
        </p:txBody>
      </p:sp>
      <p:sp>
        <p:nvSpPr>
          <p:cNvPr id="321" name="Google Shape;321;p25"/>
          <p:cNvSpPr txBox="1"/>
          <p:nvPr/>
        </p:nvSpPr>
        <p:spPr>
          <a:xfrm>
            <a:off x="9234486" y="3971925"/>
            <a:ext cx="1198179"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Fibrous periosteum</a:t>
            </a:r>
            <a:endParaRPr/>
          </a:p>
        </p:txBody>
      </p:sp>
      <p:sp>
        <p:nvSpPr>
          <p:cNvPr id="322" name="Google Shape;322;p25"/>
          <p:cNvSpPr txBox="1"/>
          <p:nvPr/>
        </p:nvSpPr>
        <p:spPr>
          <a:xfrm>
            <a:off x="6303962" y="3178175"/>
            <a:ext cx="127001"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2</a:t>
            </a:r>
            <a:endParaRPr/>
          </a:p>
        </p:txBody>
      </p:sp>
      <p:sp>
        <p:nvSpPr>
          <p:cNvPr id="323" name="Google Shape;323;p25"/>
          <p:cNvSpPr txBox="1"/>
          <p:nvPr/>
        </p:nvSpPr>
        <p:spPr>
          <a:xfrm>
            <a:off x="1858961" y="5765800"/>
            <a:ext cx="127001"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3</a:t>
            </a:r>
            <a:endParaRPr/>
          </a:p>
        </p:txBody>
      </p:sp>
      <p:sp>
        <p:nvSpPr>
          <p:cNvPr id="324" name="Google Shape;324;p25"/>
          <p:cNvSpPr txBox="1"/>
          <p:nvPr/>
        </p:nvSpPr>
        <p:spPr>
          <a:xfrm>
            <a:off x="6294437" y="5765800"/>
            <a:ext cx="127001"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4</a:t>
            </a:r>
            <a:endParaRPr/>
          </a:p>
        </p:txBody>
      </p:sp>
      <p:sp>
        <p:nvSpPr>
          <p:cNvPr id="325" name="Google Shape;325;p25"/>
          <p:cNvSpPr txBox="1"/>
          <p:nvPr/>
        </p:nvSpPr>
        <p:spPr>
          <a:xfrm>
            <a:off x="1852611" y="3181350"/>
            <a:ext cx="127001"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1</a:t>
            </a:r>
            <a:endParaRPr/>
          </a:p>
        </p:txBody>
      </p:sp>
      <p:cxnSp>
        <p:nvCxnSpPr>
          <p:cNvPr id="326" name="Google Shape;326;p25"/>
          <p:cNvCxnSpPr/>
          <p:nvPr/>
        </p:nvCxnSpPr>
        <p:spPr>
          <a:xfrm rot="10800000">
            <a:off x="3932237" y="1400174"/>
            <a:ext cx="825502" cy="3177"/>
          </a:xfrm>
          <a:prstGeom prst="straightConnector1">
            <a:avLst/>
          </a:prstGeom>
          <a:noFill/>
          <a:ln cap="flat" cmpd="sng" w="12700">
            <a:solidFill>
              <a:srgbClr val="FFFFFF"/>
            </a:solidFill>
            <a:prstDash val="solid"/>
            <a:round/>
            <a:headEnd len="sm" w="sm" type="none"/>
            <a:tailEnd len="sm" w="sm" type="none"/>
          </a:ln>
        </p:spPr>
      </p:cxnSp>
      <p:cxnSp>
        <p:nvCxnSpPr>
          <p:cNvPr id="327" name="Google Shape;327;p25"/>
          <p:cNvCxnSpPr/>
          <p:nvPr/>
        </p:nvCxnSpPr>
        <p:spPr>
          <a:xfrm flipH="1">
            <a:off x="3929062" y="1390649"/>
            <a:ext cx="828676" cy="1590"/>
          </a:xfrm>
          <a:prstGeom prst="straightConnector1">
            <a:avLst/>
          </a:prstGeom>
          <a:noFill/>
          <a:ln cap="flat" cmpd="sng" w="9525">
            <a:solidFill>
              <a:srgbClr val="000000"/>
            </a:solidFill>
            <a:prstDash val="solid"/>
            <a:round/>
            <a:headEnd len="sm" w="sm" type="none"/>
            <a:tailEnd len="sm" w="sm" type="none"/>
          </a:ln>
        </p:spPr>
      </p:cxnSp>
      <p:sp>
        <p:nvSpPr>
          <p:cNvPr id="328" name="Google Shape;328;p25"/>
          <p:cNvSpPr/>
          <p:nvPr/>
        </p:nvSpPr>
        <p:spPr>
          <a:xfrm>
            <a:off x="3941762" y="2470150"/>
            <a:ext cx="815976" cy="327025"/>
          </a:xfrm>
          <a:custGeom>
            <a:rect b="b" l="l" r="r" t="t"/>
            <a:pathLst>
              <a:path extrusionOk="0" h="21600" w="21600">
                <a:moveTo>
                  <a:pt x="21600" y="21600"/>
                </a:moveTo>
                <a:lnTo>
                  <a:pt x="7228" y="21600"/>
                </a:lnTo>
                <a:lnTo>
                  <a:pt x="0" y="0"/>
                </a:lnTo>
              </a:path>
            </a:pathLst>
          </a:custGeom>
          <a:noFill/>
          <a:ln cap="flat" cmpd="sng" w="127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9" name="Google Shape;329;p25"/>
          <p:cNvSpPr/>
          <p:nvPr/>
        </p:nvSpPr>
        <p:spPr>
          <a:xfrm>
            <a:off x="4370387" y="1730375"/>
            <a:ext cx="95252" cy="901700"/>
          </a:xfrm>
          <a:custGeom>
            <a:rect b="b" l="l" r="r" t="t"/>
            <a:pathLst>
              <a:path extrusionOk="0" h="21600" w="21600">
                <a:moveTo>
                  <a:pt x="0" y="21600"/>
                </a:moveTo>
                <a:lnTo>
                  <a:pt x="21600" y="21600"/>
                </a:lnTo>
                <a:lnTo>
                  <a:pt x="21600" y="0"/>
                </a:lnTo>
                <a:lnTo>
                  <a:pt x="0" y="0"/>
                </a:lnTo>
              </a:path>
            </a:pathLst>
          </a:custGeom>
          <a:noFill/>
          <a:ln cap="flat" cmpd="sng" w="127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0" name="Google Shape;330;p25"/>
          <p:cNvSpPr/>
          <p:nvPr/>
        </p:nvSpPr>
        <p:spPr>
          <a:xfrm>
            <a:off x="4367212" y="1724025"/>
            <a:ext cx="95252" cy="904875"/>
          </a:xfrm>
          <a:custGeom>
            <a:rect b="b" l="l" r="r" t="t"/>
            <a:pathLst>
              <a:path extrusionOk="0" h="21600" w="21600">
                <a:moveTo>
                  <a:pt x="0" y="21600"/>
                </a:moveTo>
                <a:lnTo>
                  <a:pt x="21600" y="21600"/>
                </a:lnTo>
                <a:lnTo>
                  <a:pt x="21600" y="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331" name="Google Shape;331;p25"/>
          <p:cNvCxnSpPr/>
          <p:nvPr/>
        </p:nvCxnSpPr>
        <p:spPr>
          <a:xfrm flipH="1">
            <a:off x="4471986" y="2171699"/>
            <a:ext cx="285753" cy="1590"/>
          </a:xfrm>
          <a:prstGeom prst="straightConnector1">
            <a:avLst/>
          </a:prstGeom>
          <a:noFill/>
          <a:ln cap="flat" cmpd="sng" w="12700">
            <a:solidFill>
              <a:srgbClr val="FFFFFF"/>
            </a:solidFill>
            <a:prstDash val="solid"/>
            <a:round/>
            <a:headEnd len="sm" w="sm" type="none"/>
            <a:tailEnd len="sm" w="sm" type="none"/>
          </a:ln>
        </p:spPr>
      </p:cxnSp>
      <p:sp>
        <p:nvSpPr>
          <p:cNvPr id="332" name="Google Shape;332;p25"/>
          <p:cNvSpPr/>
          <p:nvPr/>
        </p:nvSpPr>
        <p:spPr>
          <a:xfrm>
            <a:off x="3938587" y="2460625"/>
            <a:ext cx="819151" cy="327025"/>
          </a:xfrm>
          <a:custGeom>
            <a:rect b="b" l="l" r="r" t="t"/>
            <a:pathLst>
              <a:path extrusionOk="0" h="21600" w="21600">
                <a:moveTo>
                  <a:pt x="21600" y="21600"/>
                </a:moveTo>
                <a:lnTo>
                  <a:pt x="7116" y="2160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333" name="Google Shape;333;p25"/>
          <p:cNvCxnSpPr/>
          <p:nvPr/>
        </p:nvCxnSpPr>
        <p:spPr>
          <a:xfrm flipH="1">
            <a:off x="4462461" y="2162174"/>
            <a:ext cx="295277" cy="1590"/>
          </a:xfrm>
          <a:prstGeom prst="straightConnector1">
            <a:avLst/>
          </a:prstGeom>
          <a:noFill/>
          <a:ln cap="flat" cmpd="sng" w="9525">
            <a:solidFill>
              <a:srgbClr val="000000"/>
            </a:solidFill>
            <a:prstDash val="solid"/>
            <a:round/>
            <a:headEnd len="sm" w="sm" type="none"/>
            <a:tailEnd len="sm" w="sm" type="none"/>
          </a:ln>
        </p:spPr>
      </p:cxnSp>
      <p:cxnSp>
        <p:nvCxnSpPr>
          <p:cNvPr id="334" name="Google Shape;334;p25"/>
          <p:cNvCxnSpPr/>
          <p:nvPr/>
        </p:nvCxnSpPr>
        <p:spPr>
          <a:xfrm flipH="1">
            <a:off x="3494087" y="4429125"/>
            <a:ext cx="1263652" cy="1589"/>
          </a:xfrm>
          <a:prstGeom prst="straightConnector1">
            <a:avLst/>
          </a:prstGeom>
          <a:noFill/>
          <a:ln cap="flat" cmpd="sng" w="12700">
            <a:solidFill>
              <a:srgbClr val="FFFFFF"/>
            </a:solidFill>
            <a:prstDash val="solid"/>
            <a:round/>
            <a:headEnd len="sm" w="sm" type="none"/>
            <a:tailEnd len="sm" w="sm" type="none"/>
          </a:ln>
        </p:spPr>
      </p:cxnSp>
      <p:cxnSp>
        <p:nvCxnSpPr>
          <p:cNvPr id="335" name="Google Shape;335;p25"/>
          <p:cNvCxnSpPr/>
          <p:nvPr/>
        </p:nvCxnSpPr>
        <p:spPr>
          <a:xfrm flipH="1">
            <a:off x="3487737" y="4419598"/>
            <a:ext cx="1270002" cy="1590"/>
          </a:xfrm>
          <a:prstGeom prst="straightConnector1">
            <a:avLst/>
          </a:prstGeom>
          <a:noFill/>
          <a:ln cap="flat" cmpd="sng" w="9525">
            <a:solidFill>
              <a:srgbClr val="000000"/>
            </a:solidFill>
            <a:prstDash val="solid"/>
            <a:round/>
            <a:headEnd len="sm" w="sm" type="none"/>
            <a:tailEnd len="sm" w="sm" type="none"/>
          </a:ln>
        </p:spPr>
      </p:cxnSp>
      <p:cxnSp>
        <p:nvCxnSpPr>
          <p:cNvPr id="336" name="Google Shape;336;p25"/>
          <p:cNvCxnSpPr/>
          <p:nvPr/>
        </p:nvCxnSpPr>
        <p:spPr>
          <a:xfrm>
            <a:off x="3941762" y="4095748"/>
            <a:ext cx="815977" cy="1590"/>
          </a:xfrm>
          <a:prstGeom prst="straightConnector1">
            <a:avLst/>
          </a:prstGeom>
          <a:noFill/>
          <a:ln cap="flat" cmpd="sng" w="12700">
            <a:solidFill>
              <a:srgbClr val="FFFFFF"/>
            </a:solidFill>
            <a:prstDash val="solid"/>
            <a:round/>
            <a:headEnd len="sm" w="sm" type="none"/>
            <a:tailEnd len="sm" w="sm" type="none"/>
          </a:ln>
        </p:spPr>
      </p:cxnSp>
      <p:cxnSp>
        <p:nvCxnSpPr>
          <p:cNvPr id="337" name="Google Shape;337;p25"/>
          <p:cNvCxnSpPr/>
          <p:nvPr/>
        </p:nvCxnSpPr>
        <p:spPr>
          <a:xfrm>
            <a:off x="3938587" y="4092575"/>
            <a:ext cx="819152" cy="1589"/>
          </a:xfrm>
          <a:prstGeom prst="straightConnector1">
            <a:avLst/>
          </a:prstGeom>
          <a:noFill/>
          <a:ln cap="flat" cmpd="sng" w="9525">
            <a:solidFill>
              <a:srgbClr val="000000"/>
            </a:solidFill>
            <a:prstDash val="solid"/>
            <a:round/>
            <a:headEnd len="sm" w="sm" type="none"/>
            <a:tailEnd len="sm" w="sm" type="none"/>
          </a:ln>
        </p:spPr>
      </p:cxnSp>
      <p:cxnSp>
        <p:nvCxnSpPr>
          <p:cNvPr id="338" name="Google Shape;338;p25"/>
          <p:cNvCxnSpPr/>
          <p:nvPr/>
        </p:nvCxnSpPr>
        <p:spPr>
          <a:xfrm flipH="1" rot="10800000">
            <a:off x="4411662" y="4095748"/>
            <a:ext cx="273052" cy="165104"/>
          </a:xfrm>
          <a:prstGeom prst="straightConnector1">
            <a:avLst/>
          </a:prstGeom>
          <a:noFill/>
          <a:ln cap="flat" cmpd="sng" w="12700">
            <a:solidFill>
              <a:srgbClr val="FFFFFF"/>
            </a:solidFill>
            <a:prstDash val="solid"/>
            <a:round/>
            <a:headEnd len="sm" w="sm" type="none"/>
            <a:tailEnd len="sm" w="sm" type="none"/>
          </a:ln>
        </p:spPr>
      </p:cxnSp>
      <p:cxnSp>
        <p:nvCxnSpPr>
          <p:cNvPr id="339" name="Google Shape;339;p25"/>
          <p:cNvCxnSpPr/>
          <p:nvPr/>
        </p:nvCxnSpPr>
        <p:spPr>
          <a:xfrm flipH="1" rot="10800000">
            <a:off x="4405312" y="4092574"/>
            <a:ext cx="279402" cy="165102"/>
          </a:xfrm>
          <a:prstGeom prst="straightConnector1">
            <a:avLst/>
          </a:prstGeom>
          <a:noFill/>
          <a:ln cap="flat" cmpd="sng" w="9525">
            <a:solidFill>
              <a:srgbClr val="000000"/>
            </a:solidFill>
            <a:prstDash val="solid"/>
            <a:round/>
            <a:headEnd len="sm" w="sm" type="none"/>
            <a:tailEnd len="sm" w="sm" type="none"/>
          </a:ln>
        </p:spPr>
      </p:cxnSp>
      <p:cxnSp>
        <p:nvCxnSpPr>
          <p:cNvPr id="340" name="Google Shape;340;p25"/>
          <p:cNvCxnSpPr/>
          <p:nvPr/>
        </p:nvCxnSpPr>
        <p:spPr>
          <a:xfrm>
            <a:off x="4138611" y="4699000"/>
            <a:ext cx="619127" cy="1589"/>
          </a:xfrm>
          <a:prstGeom prst="straightConnector1">
            <a:avLst/>
          </a:prstGeom>
          <a:noFill/>
          <a:ln cap="flat" cmpd="sng" w="12700">
            <a:solidFill>
              <a:srgbClr val="FFFFFF"/>
            </a:solidFill>
            <a:prstDash val="solid"/>
            <a:round/>
            <a:headEnd len="sm" w="sm" type="none"/>
            <a:tailEnd len="sm" w="sm" type="none"/>
          </a:ln>
        </p:spPr>
      </p:cxnSp>
      <p:cxnSp>
        <p:nvCxnSpPr>
          <p:cNvPr id="341" name="Google Shape;341;p25"/>
          <p:cNvCxnSpPr/>
          <p:nvPr/>
        </p:nvCxnSpPr>
        <p:spPr>
          <a:xfrm>
            <a:off x="4135436" y="4695825"/>
            <a:ext cx="622302" cy="1589"/>
          </a:xfrm>
          <a:prstGeom prst="straightConnector1">
            <a:avLst/>
          </a:prstGeom>
          <a:noFill/>
          <a:ln cap="flat" cmpd="sng" w="9525">
            <a:solidFill>
              <a:srgbClr val="000000"/>
            </a:solidFill>
            <a:prstDash val="solid"/>
            <a:round/>
            <a:headEnd len="sm" w="sm" type="none"/>
            <a:tailEnd len="sm" w="sm" type="none"/>
          </a:ln>
        </p:spPr>
      </p:cxnSp>
      <p:cxnSp>
        <p:nvCxnSpPr>
          <p:cNvPr id="342" name="Google Shape;342;p25"/>
          <p:cNvCxnSpPr/>
          <p:nvPr/>
        </p:nvCxnSpPr>
        <p:spPr>
          <a:xfrm>
            <a:off x="4256087" y="5114925"/>
            <a:ext cx="501652" cy="1589"/>
          </a:xfrm>
          <a:prstGeom prst="straightConnector1">
            <a:avLst/>
          </a:prstGeom>
          <a:noFill/>
          <a:ln cap="flat" cmpd="sng" w="12700">
            <a:solidFill>
              <a:srgbClr val="FFFFFF"/>
            </a:solidFill>
            <a:prstDash val="solid"/>
            <a:round/>
            <a:headEnd len="sm" w="sm" type="none"/>
            <a:tailEnd len="sm" w="sm" type="none"/>
          </a:ln>
        </p:spPr>
      </p:cxnSp>
      <p:cxnSp>
        <p:nvCxnSpPr>
          <p:cNvPr id="343" name="Google Shape;343;p25"/>
          <p:cNvCxnSpPr/>
          <p:nvPr/>
        </p:nvCxnSpPr>
        <p:spPr>
          <a:xfrm>
            <a:off x="4256087" y="5111750"/>
            <a:ext cx="501652" cy="1589"/>
          </a:xfrm>
          <a:prstGeom prst="straightConnector1">
            <a:avLst/>
          </a:prstGeom>
          <a:noFill/>
          <a:ln cap="flat" cmpd="sng" w="9525">
            <a:solidFill>
              <a:srgbClr val="000000"/>
            </a:solidFill>
            <a:prstDash val="solid"/>
            <a:round/>
            <a:headEnd len="sm" w="sm" type="none"/>
            <a:tailEnd len="sm" w="sm" type="none"/>
          </a:ln>
        </p:spPr>
      </p:cxnSp>
      <p:cxnSp>
        <p:nvCxnSpPr>
          <p:cNvPr id="344" name="Google Shape;344;p25"/>
          <p:cNvCxnSpPr/>
          <p:nvPr/>
        </p:nvCxnSpPr>
        <p:spPr>
          <a:xfrm flipH="1" rot="10800000">
            <a:off x="4364036" y="4702173"/>
            <a:ext cx="320677" cy="184154"/>
          </a:xfrm>
          <a:prstGeom prst="straightConnector1">
            <a:avLst/>
          </a:prstGeom>
          <a:noFill/>
          <a:ln cap="flat" cmpd="sng" w="12700">
            <a:solidFill>
              <a:srgbClr val="FFFFFF"/>
            </a:solidFill>
            <a:prstDash val="solid"/>
            <a:round/>
            <a:headEnd len="sm" w="sm" type="none"/>
            <a:tailEnd len="sm" w="sm" type="none"/>
          </a:ln>
        </p:spPr>
      </p:cxnSp>
      <p:cxnSp>
        <p:nvCxnSpPr>
          <p:cNvPr id="345" name="Google Shape;345;p25"/>
          <p:cNvCxnSpPr/>
          <p:nvPr/>
        </p:nvCxnSpPr>
        <p:spPr>
          <a:xfrm flipH="1" rot="10800000">
            <a:off x="4360861" y="4699000"/>
            <a:ext cx="323852" cy="184150"/>
          </a:xfrm>
          <a:prstGeom prst="straightConnector1">
            <a:avLst/>
          </a:prstGeom>
          <a:noFill/>
          <a:ln cap="flat" cmpd="sng" w="9525">
            <a:solidFill>
              <a:srgbClr val="000000"/>
            </a:solidFill>
            <a:prstDash val="solid"/>
            <a:round/>
            <a:headEnd len="sm" w="sm" type="none"/>
            <a:tailEnd len="sm" w="sm" type="none"/>
          </a:ln>
        </p:spPr>
      </p:cxnSp>
      <p:cxnSp>
        <p:nvCxnSpPr>
          <p:cNvPr id="346" name="Google Shape;346;p25"/>
          <p:cNvCxnSpPr/>
          <p:nvPr/>
        </p:nvCxnSpPr>
        <p:spPr>
          <a:xfrm flipH="1" rot="10800000">
            <a:off x="3944937" y="4425949"/>
            <a:ext cx="739777" cy="117477"/>
          </a:xfrm>
          <a:prstGeom prst="straightConnector1">
            <a:avLst/>
          </a:prstGeom>
          <a:noFill/>
          <a:ln cap="flat" cmpd="sng" w="12700">
            <a:solidFill>
              <a:srgbClr val="FFFFFF"/>
            </a:solidFill>
            <a:prstDash val="solid"/>
            <a:round/>
            <a:headEnd len="sm" w="sm" type="none"/>
            <a:tailEnd len="sm" w="sm" type="none"/>
          </a:ln>
        </p:spPr>
      </p:cxnSp>
      <p:cxnSp>
        <p:nvCxnSpPr>
          <p:cNvPr id="347" name="Google Shape;347;p25"/>
          <p:cNvCxnSpPr/>
          <p:nvPr/>
        </p:nvCxnSpPr>
        <p:spPr>
          <a:xfrm flipH="1" rot="10800000">
            <a:off x="3941762" y="4422774"/>
            <a:ext cx="742952" cy="117477"/>
          </a:xfrm>
          <a:prstGeom prst="straightConnector1">
            <a:avLst/>
          </a:prstGeom>
          <a:noFill/>
          <a:ln cap="flat" cmpd="sng" w="9525">
            <a:solidFill>
              <a:srgbClr val="000000"/>
            </a:solidFill>
            <a:prstDash val="solid"/>
            <a:round/>
            <a:headEnd len="sm" w="sm" type="none"/>
            <a:tailEnd len="sm" w="sm" type="none"/>
          </a:ln>
        </p:spPr>
      </p:cxnSp>
      <p:sp>
        <p:nvSpPr>
          <p:cNvPr id="348" name="Google Shape;348;p25"/>
          <p:cNvSpPr/>
          <p:nvPr/>
        </p:nvSpPr>
        <p:spPr>
          <a:xfrm>
            <a:off x="8748711" y="4511675"/>
            <a:ext cx="98427" cy="644525"/>
          </a:xfrm>
          <a:custGeom>
            <a:rect b="b" l="l" r="r" t="t"/>
            <a:pathLst>
              <a:path extrusionOk="0" h="21600" w="21600">
                <a:moveTo>
                  <a:pt x="0" y="21600"/>
                </a:moveTo>
                <a:lnTo>
                  <a:pt x="21600" y="21600"/>
                </a:lnTo>
                <a:lnTo>
                  <a:pt x="21600" y="0"/>
                </a:lnTo>
                <a:lnTo>
                  <a:pt x="0" y="0"/>
                </a:lnTo>
              </a:path>
            </a:pathLst>
          </a:custGeom>
          <a:noFill/>
          <a:ln cap="flat" cmpd="sng" w="127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349" name="Google Shape;349;p25"/>
          <p:cNvCxnSpPr/>
          <p:nvPr/>
        </p:nvCxnSpPr>
        <p:spPr>
          <a:xfrm>
            <a:off x="8847136" y="4832350"/>
            <a:ext cx="368302" cy="1589"/>
          </a:xfrm>
          <a:prstGeom prst="straightConnector1">
            <a:avLst/>
          </a:prstGeom>
          <a:noFill/>
          <a:ln cap="flat" cmpd="sng" w="12700">
            <a:solidFill>
              <a:srgbClr val="FFFFFF"/>
            </a:solidFill>
            <a:prstDash val="solid"/>
            <a:round/>
            <a:headEnd len="sm" w="sm" type="none"/>
            <a:tailEnd len="sm" w="sm" type="none"/>
          </a:ln>
        </p:spPr>
      </p:cxnSp>
      <p:sp>
        <p:nvSpPr>
          <p:cNvPr id="350" name="Google Shape;350;p25"/>
          <p:cNvSpPr/>
          <p:nvPr/>
        </p:nvSpPr>
        <p:spPr>
          <a:xfrm>
            <a:off x="8745536" y="4508500"/>
            <a:ext cx="95252" cy="644525"/>
          </a:xfrm>
          <a:custGeom>
            <a:rect b="b" l="l" r="r" t="t"/>
            <a:pathLst>
              <a:path extrusionOk="0" h="21600" w="21600">
                <a:moveTo>
                  <a:pt x="0" y="21600"/>
                </a:moveTo>
                <a:lnTo>
                  <a:pt x="21600" y="21600"/>
                </a:lnTo>
                <a:lnTo>
                  <a:pt x="21600" y="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351" name="Google Shape;351;p25"/>
          <p:cNvCxnSpPr/>
          <p:nvPr/>
        </p:nvCxnSpPr>
        <p:spPr>
          <a:xfrm>
            <a:off x="8840786" y="4829175"/>
            <a:ext cx="374652" cy="1589"/>
          </a:xfrm>
          <a:prstGeom prst="straightConnector1">
            <a:avLst/>
          </a:prstGeom>
          <a:noFill/>
          <a:ln cap="flat" cmpd="sng" w="9525">
            <a:solidFill>
              <a:srgbClr val="000000"/>
            </a:solidFill>
            <a:prstDash val="solid"/>
            <a:round/>
            <a:headEnd len="sm" w="sm" type="none"/>
            <a:tailEnd len="sm" w="sm" type="none"/>
          </a:ln>
        </p:spPr>
      </p:cxnSp>
      <p:cxnSp>
        <p:nvCxnSpPr>
          <p:cNvPr id="352" name="Google Shape;352;p25"/>
          <p:cNvCxnSpPr/>
          <p:nvPr/>
        </p:nvCxnSpPr>
        <p:spPr>
          <a:xfrm>
            <a:off x="8837611" y="5340350"/>
            <a:ext cx="377827" cy="1589"/>
          </a:xfrm>
          <a:prstGeom prst="straightConnector1">
            <a:avLst/>
          </a:prstGeom>
          <a:noFill/>
          <a:ln cap="flat" cmpd="sng" w="12700">
            <a:solidFill>
              <a:srgbClr val="FFFFFF"/>
            </a:solidFill>
            <a:prstDash val="solid"/>
            <a:round/>
            <a:headEnd len="sm" w="sm" type="none"/>
            <a:tailEnd len="sm" w="sm" type="none"/>
          </a:ln>
        </p:spPr>
      </p:cxnSp>
      <p:cxnSp>
        <p:nvCxnSpPr>
          <p:cNvPr id="353" name="Google Shape;353;p25"/>
          <p:cNvCxnSpPr/>
          <p:nvPr/>
        </p:nvCxnSpPr>
        <p:spPr>
          <a:xfrm>
            <a:off x="8834436" y="5337173"/>
            <a:ext cx="381002" cy="1590"/>
          </a:xfrm>
          <a:prstGeom prst="straightConnector1">
            <a:avLst/>
          </a:prstGeom>
          <a:noFill/>
          <a:ln cap="flat" cmpd="sng" w="9525">
            <a:solidFill>
              <a:srgbClr val="000000"/>
            </a:solidFill>
            <a:prstDash val="solid"/>
            <a:round/>
            <a:headEnd len="sm" w="sm" type="none"/>
            <a:tailEnd len="sm" w="sm" type="none"/>
          </a:ln>
        </p:spPr>
      </p:cxnSp>
      <p:cxnSp>
        <p:nvCxnSpPr>
          <p:cNvPr id="354" name="Google Shape;354;p25"/>
          <p:cNvCxnSpPr/>
          <p:nvPr/>
        </p:nvCxnSpPr>
        <p:spPr>
          <a:xfrm>
            <a:off x="8797130" y="4045742"/>
            <a:ext cx="12702" cy="12702"/>
          </a:xfrm>
          <a:prstGeom prst="straightConnector1">
            <a:avLst/>
          </a:prstGeom>
          <a:noFill/>
          <a:ln cap="flat" cmpd="sng" w="12700">
            <a:solidFill>
              <a:srgbClr val="FFFFFF"/>
            </a:solidFill>
            <a:prstDash val="solid"/>
            <a:round/>
            <a:headEnd len="sm" w="sm" type="none"/>
            <a:tailEnd len="sm" w="sm" type="none"/>
          </a:ln>
        </p:spPr>
      </p:cxnSp>
      <p:cxnSp>
        <p:nvCxnSpPr>
          <p:cNvPr id="355" name="Google Shape;355;p25"/>
          <p:cNvCxnSpPr/>
          <p:nvPr/>
        </p:nvCxnSpPr>
        <p:spPr>
          <a:xfrm>
            <a:off x="8799511" y="4048123"/>
            <a:ext cx="415927" cy="1590"/>
          </a:xfrm>
          <a:prstGeom prst="straightConnector1">
            <a:avLst/>
          </a:prstGeom>
          <a:noFill/>
          <a:ln cap="flat" cmpd="sng" w="9525">
            <a:solidFill>
              <a:srgbClr val="000000"/>
            </a:solidFill>
            <a:prstDash val="solid"/>
            <a:round/>
            <a:headEnd len="sm" w="sm" type="none"/>
            <a:tailEnd len="sm" w="sm" type="none"/>
          </a:ln>
        </p:spPr>
      </p:cxnSp>
      <p:cxnSp>
        <p:nvCxnSpPr>
          <p:cNvPr id="356" name="Google Shape;356;p25"/>
          <p:cNvCxnSpPr/>
          <p:nvPr/>
        </p:nvCxnSpPr>
        <p:spPr>
          <a:xfrm>
            <a:off x="8764587" y="4149724"/>
            <a:ext cx="352426" cy="273052"/>
          </a:xfrm>
          <a:prstGeom prst="straightConnector1">
            <a:avLst/>
          </a:prstGeom>
          <a:noFill/>
          <a:ln cap="flat" cmpd="sng" w="12700">
            <a:solidFill>
              <a:srgbClr val="FFFFFF"/>
            </a:solidFill>
            <a:prstDash val="solid"/>
            <a:round/>
            <a:headEnd len="sm" w="sm" type="none"/>
            <a:tailEnd len="sm" w="sm" type="none"/>
          </a:ln>
        </p:spPr>
      </p:cxnSp>
      <p:cxnSp>
        <p:nvCxnSpPr>
          <p:cNvPr id="357" name="Google Shape;357;p25"/>
          <p:cNvCxnSpPr/>
          <p:nvPr/>
        </p:nvCxnSpPr>
        <p:spPr>
          <a:xfrm>
            <a:off x="8602661" y="4159249"/>
            <a:ext cx="514352" cy="263527"/>
          </a:xfrm>
          <a:prstGeom prst="straightConnector1">
            <a:avLst/>
          </a:prstGeom>
          <a:noFill/>
          <a:ln cap="flat" cmpd="sng" w="12700">
            <a:solidFill>
              <a:srgbClr val="FFFFFF"/>
            </a:solidFill>
            <a:prstDash val="solid"/>
            <a:round/>
            <a:headEnd len="sm" w="sm" type="none"/>
            <a:tailEnd len="sm" w="sm" type="none"/>
          </a:ln>
        </p:spPr>
      </p:cxnSp>
      <p:cxnSp>
        <p:nvCxnSpPr>
          <p:cNvPr id="358" name="Google Shape;358;p25"/>
          <p:cNvCxnSpPr/>
          <p:nvPr/>
        </p:nvCxnSpPr>
        <p:spPr>
          <a:xfrm>
            <a:off x="8764586" y="4143373"/>
            <a:ext cx="349252" cy="273054"/>
          </a:xfrm>
          <a:prstGeom prst="straightConnector1">
            <a:avLst/>
          </a:prstGeom>
          <a:noFill/>
          <a:ln cap="flat" cmpd="sng" w="9525">
            <a:solidFill>
              <a:srgbClr val="000000"/>
            </a:solidFill>
            <a:prstDash val="solid"/>
            <a:round/>
            <a:headEnd len="sm" w="sm" type="none"/>
            <a:tailEnd len="sm" w="sm" type="none"/>
          </a:ln>
        </p:spPr>
      </p:cxnSp>
      <p:sp>
        <p:nvSpPr>
          <p:cNvPr id="359" name="Google Shape;359;p25"/>
          <p:cNvSpPr/>
          <p:nvPr/>
        </p:nvSpPr>
        <p:spPr>
          <a:xfrm>
            <a:off x="8599486" y="4152900"/>
            <a:ext cx="615952" cy="263525"/>
          </a:xfrm>
          <a:custGeom>
            <a:rect b="b" l="l" r="r" t="t"/>
            <a:pathLst>
              <a:path extrusionOk="0" h="21600" w="21600">
                <a:moveTo>
                  <a:pt x="0" y="0"/>
                </a:moveTo>
                <a:lnTo>
                  <a:pt x="18037" y="21600"/>
                </a:lnTo>
                <a:lnTo>
                  <a:pt x="2160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0" name="Google Shape;360;p25"/>
          <p:cNvSpPr/>
          <p:nvPr/>
        </p:nvSpPr>
        <p:spPr>
          <a:xfrm>
            <a:off x="7408861" y="1514475"/>
            <a:ext cx="1800227" cy="431800"/>
          </a:xfrm>
          <a:custGeom>
            <a:rect b="b" l="l" r="r" t="t"/>
            <a:pathLst>
              <a:path extrusionOk="0" h="21600" w="21600">
                <a:moveTo>
                  <a:pt x="0" y="21600"/>
                </a:moveTo>
                <a:lnTo>
                  <a:pt x="9257" y="0"/>
                </a:lnTo>
                <a:lnTo>
                  <a:pt x="21600" y="0"/>
                </a:lnTo>
              </a:path>
            </a:pathLst>
          </a:custGeom>
          <a:noFill/>
          <a:ln cap="flat" cmpd="sng" w="127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361" name="Google Shape;361;p25"/>
          <p:cNvCxnSpPr/>
          <p:nvPr/>
        </p:nvCxnSpPr>
        <p:spPr>
          <a:xfrm>
            <a:off x="8183561" y="1514475"/>
            <a:ext cx="1025527" cy="1588"/>
          </a:xfrm>
          <a:prstGeom prst="straightConnector1">
            <a:avLst/>
          </a:prstGeom>
          <a:noFill/>
          <a:ln cap="flat" cmpd="sng" w="12700">
            <a:solidFill>
              <a:srgbClr val="FFFFFF"/>
            </a:solidFill>
            <a:prstDash val="solid"/>
            <a:round/>
            <a:headEnd len="sm" w="sm" type="none"/>
            <a:tailEnd len="sm" w="sm" type="none"/>
          </a:ln>
        </p:spPr>
      </p:cxnSp>
      <p:cxnSp>
        <p:nvCxnSpPr>
          <p:cNvPr id="362" name="Google Shape;362;p25"/>
          <p:cNvCxnSpPr/>
          <p:nvPr/>
        </p:nvCxnSpPr>
        <p:spPr>
          <a:xfrm>
            <a:off x="8174036" y="2143125"/>
            <a:ext cx="1025527" cy="1588"/>
          </a:xfrm>
          <a:prstGeom prst="straightConnector1">
            <a:avLst/>
          </a:prstGeom>
          <a:noFill/>
          <a:ln cap="flat" cmpd="sng" w="12700">
            <a:solidFill>
              <a:srgbClr val="FFFFFF"/>
            </a:solidFill>
            <a:prstDash val="solid"/>
            <a:round/>
            <a:headEnd len="sm" w="sm" type="none"/>
            <a:tailEnd len="sm" w="sm" type="none"/>
          </a:ln>
        </p:spPr>
      </p:cxnSp>
      <p:sp>
        <p:nvSpPr>
          <p:cNvPr id="363" name="Google Shape;363;p25"/>
          <p:cNvSpPr/>
          <p:nvPr/>
        </p:nvSpPr>
        <p:spPr>
          <a:xfrm>
            <a:off x="7405686" y="1508125"/>
            <a:ext cx="1803402" cy="434975"/>
          </a:xfrm>
          <a:custGeom>
            <a:rect b="b" l="l" r="r" t="t"/>
            <a:pathLst>
              <a:path extrusionOk="0" h="21600" w="21600">
                <a:moveTo>
                  <a:pt x="0" y="21600"/>
                </a:moveTo>
                <a:lnTo>
                  <a:pt x="9241" y="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4" name="Google Shape;364;p25"/>
          <p:cNvSpPr/>
          <p:nvPr/>
        </p:nvSpPr>
        <p:spPr>
          <a:xfrm>
            <a:off x="8097836" y="1873250"/>
            <a:ext cx="73027" cy="520700"/>
          </a:xfrm>
          <a:custGeom>
            <a:rect b="b" l="l" r="r" t="t"/>
            <a:pathLst>
              <a:path extrusionOk="0" h="21600" w="21600">
                <a:moveTo>
                  <a:pt x="0" y="21600"/>
                </a:moveTo>
                <a:lnTo>
                  <a:pt x="21600" y="21600"/>
                </a:lnTo>
                <a:lnTo>
                  <a:pt x="21600" y="0"/>
                </a:lnTo>
                <a:lnTo>
                  <a:pt x="0" y="0"/>
                </a:lnTo>
              </a:path>
            </a:pathLst>
          </a:custGeom>
          <a:noFill/>
          <a:ln cap="flat" cmpd="sng" w="127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365" name="Google Shape;365;p25"/>
          <p:cNvCxnSpPr/>
          <p:nvPr/>
        </p:nvCxnSpPr>
        <p:spPr>
          <a:xfrm>
            <a:off x="8345486" y="2397125"/>
            <a:ext cx="863602" cy="1588"/>
          </a:xfrm>
          <a:prstGeom prst="straightConnector1">
            <a:avLst/>
          </a:prstGeom>
          <a:noFill/>
          <a:ln cap="flat" cmpd="sng" w="12700">
            <a:solidFill>
              <a:srgbClr val="FFFFFF"/>
            </a:solidFill>
            <a:prstDash val="solid"/>
            <a:round/>
            <a:headEnd len="sm" w="sm" type="none"/>
            <a:tailEnd len="sm" w="sm" type="none"/>
          </a:ln>
        </p:spPr>
      </p:cxnSp>
      <p:cxnSp>
        <p:nvCxnSpPr>
          <p:cNvPr id="366" name="Google Shape;366;p25"/>
          <p:cNvCxnSpPr/>
          <p:nvPr/>
        </p:nvCxnSpPr>
        <p:spPr>
          <a:xfrm>
            <a:off x="8345486" y="2397125"/>
            <a:ext cx="863602" cy="1588"/>
          </a:xfrm>
          <a:prstGeom prst="straightConnector1">
            <a:avLst/>
          </a:prstGeom>
          <a:noFill/>
          <a:ln cap="flat" cmpd="sng" w="12700">
            <a:solidFill>
              <a:srgbClr val="FFFFFF"/>
            </a:solidFill>
            <a:prstDash val="solid"/>
            <a:round/>
            <a:headEnd len="sm" w="sm" type="none"/>
            <a:tailEnd len="sm" w="sm" type="none"/>
          </a:ln>
        </p:spPr>
      </p:cxnSp>
      <p:cxnSp>
        <p:nvCxnSpPr>
          <p:cNvPr id="367" name="Google Shape;367;p25"/>
          <p:cNvCxnSpPr/>
          <p:nvPr/>
        </p:nvCxnSpPr>
        <p:spPr>
          <a:xfrm>
            <a:off x="8967787" y="2917824"/>
            <a:ext cx="241302" cy="1590"/>
          </a:xfrm>
          <a:prstGeom prst="straightConnector1">
            <a:avLst/>
          </a:prstGeom>
          <a:noFill/>
          <a:ln cap="flat" cmpd="sng" w="12700">
            <a:solidFill>
              <a:srgbClr val="FFFFFF"/>
            </a:solidFill>
            <a:prstDash val="solid"/>
            <a:round/>
            <a:headEnd len="sm" w="sm" type="none"/>
            <a:tailEnd len="sm" w="sm" type="none"/>
          </a:ln>
        </p:spPr>
      </p:cxnSp>
      <p:cxnSp>
        <p:nvCxnSpPr>
          <p:cNvPr id="368" name="Google Shape;368;p25"/>
          <p:cNvCxnSpPr/>
          <p:nvPr/>
        </p:nvCxnSpPr>
        <p:spPr>
          <a:xfrm flipH="1">
            <a:off x="8532811" y="1825624"/>
            <a:ext cx="606428" cy="1590"/>
          </a:xfrm>
          <a:prstGeom prst="straightConnector1">
            <a:avLst/>
          </a:prstGeom>
          <a:noFill/>
          <a:ln cap="flat" cmpd="sng" w="12700">
            <a:solidFill>
              <a:srgbClr val="FFFFFF"/>
            </a:solidFill>
            <a:prstDash val="solid"/>
            <a:round/>
            <a:headEnd len="sm" w="sm" type="none"/>
            <a:tailEnd len="sm" w="sm" type="none"/>
          </a:ln>
        </p:spPr>
      </p:cxnSp>
      <p:cxnSp>
        <p:nvCxnSpPr>
          <p:cNvPr id="369" name="Google Shape;369;p25"/>
          <p:cNvCxnSpPr/>
          <p:nvPr/>
        </p:nvCxnSpPr>
        <p:spPr>
          <a:xfrm flipH="1">
            <a:off x="8602661" y="1825624"/>
            <a:ext cx="415927" cy="190502"/>
          </a:xfrm>
          <a:prstGeom prst="straightConnector1">
            <a:avLst/>
          </a:prstGeom>
          <a:noFill/>
          <a:ln cap="flat" cmpd="sng" w="12700">
            <a:solidFill>
              <a:srgbClr val="FFFFFF"/>
            </a:solidFill>
            <a:prstDash val="solid"/>
            <a:round/>
            <a:headEnd len="sm" w="sm" type="none"/>
            <a:tailEnd len="sm" w="sm" type="none"/>
          </a:ln>
        </p:spPr>
      </p:cxnSp>
      <p:cxnSp>
        <p:nvCxnSpPr>
          <p:cNvPr id="370" name="Google Shape;370;p25"/>
          <p:cNvCxnSpPr/>
          <p:nvPr/>
        </p:nvCxnSpPr>
        <p:spPr>
          <a:xfrm flipH="1">
            <a:off x="8602661" y="1822449"/>
            <a:ext cx="415927" cy="190502"/>
          </a:xfrm>
          <a:prstGeom prst="straightConnector1">
            <a:avLst/>
          </a:prstGeom>
          <a:noFill/>
          <a:ln cap="flat" cmpd="sng" w="9525">
            <a:solidFill>
              <a:srgbClr val="000000"/>
            </a:solidFill>
            <a:prstDash val="solid"/>
            <a:round/>
            <a:headEnd len="sm" w="sm" type="none"/>
            <a:tailEnd len="sm" w="sm" type="none"/>
          </a:ln>
        </p:spPr>
      </p:cxnSp>
      <p:cxnSp>
        <p:nvCxnSpPr>
          <p:cNvPr id="371" name="Google Shape;371;p25"/>
          <p:cNvCxnSpPr/>
          <p:nvPr/>
        </p:nvCxnSpPr>
        <p:spPr>
          <a:xfrm>
            <a:off x="8532811" y="1822450"/>
            <a:ext cx="676277" cy="0"/>
          </a:xfrm>
          <a:prstGeom prst="straightConnector1">
            <a:avLst/>
          </a:prstGeom>
          <a:noFill/>
          <a:ln cap="flat" cmpd="sng" w="9525">
            <a:solidFill>
              <a:srgbClr val="000000"/>
            </a:solidFill>
            <a:prstDash val="solid"/>
            <a:round/>
            <a:headEnd len="sm" w="sm" type="none"/>
            <a:tailEnd len="sm" w="sm" type="none"/>
          </a:ln>
        </p:spPr>
      </p:cxnSp>
      <p:cxnSp>
        <p:nvCxnSpPr>
          <p:cNvPr id="372" name="Google Shape;372;p25"/>
          <p:cNvCxnSpPr/>
          <p:nvPr/>
        </p:nvCxnSpPr>
        <p:spPr>
          <a:xfrm flipH="1">
            <a:off x="8777286" y="2660649"/>
            <a:ext cx="361952" cy="1590"/>
          </a:xfrm>
          <a:prstGeom prst="straightConnector1">
            <a:avLst/>
          </a:prstGeom>
          <a:noFill/>
          <a:ln cap="flat" cmpd="sng" w="12700">
            <a:solidFill>
              <a:srgbClr val="FFFFFF"/>
            </a:solidFill>
            <a:prstDash val="solid"/>
            <a:round/>
            <a:headEnd len="sm" w="sm" type="none"/>
            <a:tailEnd len="sm" w="sm" type="none"/>
          </a:ln>
        </p:spPr>
      </p:cxnSp>
      <p:cxnSp>
        <p:nvCxnSpPr>
          <p:cNvPr id="373" name="Google Shape;373;p25"/>
          <p:cNvCxnSpPr/>
          <p:nvPr/>
        </p:nvCxnSpPr>
        <p:spPr>
          <a:xfrm rot="10800000">
            <a:off x="8929686" y="2559050"/>
            <a:ext cx="88902" cy="101600"/>
          </a:xfrm>
          <a:prstGeom prst="straightConnector1">
            <a:avLst/>
          </a:prstGeom>
          <a:noFill/>
          <a:ln cap="flat" cmpd="sng" w="12700">
            <a:solidFill>
              <a:srgbClr val="FFFFFF"/>
            </a:solidFill>
            <a:prstDash val="solid"/>
            <a:round/>
            <a:headEnd len="sm" w="sm" type="none"/>
            <a:tailEnd len="sm" w="sm" type="none"/>
          </a:ln>
        </p:spPr>
      </p:cxnSp>
      <p:cxnSp>
        <p:nvCxnSpPr>
          <p:cNvPr id="374" name="Google Shape;374;p25"/>
          <p:cNvCxnSpPr/>
          <p:nvPr/>
        </p:nvCxnSpPr>
        <p:spPr>
          <a:xfrm rot="10800000">
            <a:off x="8929686" y="2555875"/>
            <a:ext cx="88902" cy="101600"/>
          </a:xfrm>
          <a:prstGeom prst="straightConnector1">
            <a:avLst/>
          </a:prstGeom>
          <a:noFill/>
          <a:ln cap="flat" cmpd="sng" w="9525">
            <a:solidFill>
              <a:srgbClr val="000000"/>
            </a:solidFill>
            <a:prstDash val="solid"/>
            <a:round/>
            <a:headEnd len="sm" w="sm" type="none"/>
            <a:tailEnd len="sm" w="sm" type="none"/>
          </a:ln>
        </p:spPr>
      </p:cxnSp>
      <p:cxnSp>
        <p:nvCxnSpPr>
          <p:cNvPr id="375" name="Google Shape;375;p25"/>
          <p:cNvCxnSpPr/>
          <p:nvPr/>
        </p:nvCxnSpPr>
        <p:spPr>
          <a:xfrm>
            <a:off x="8777286" y="2657475"/>
            <a:ext cx="431802" cy="0"/>
          </a:xfrm>
          <a:prstGeom prst="straightConnector1">
            <a:avLst/>
          </a:prstGeom>
          <a:noFill/>
          <a:ln cap="flat" cmpd="sng" w="9525">
            <a:solidFill>
              <a:srgbClr val="000000"/>
            </a:solidFill>
            <a:prstDash val="solid"/>
            <a:round/>
            <a:headEnd len="sm" w="sm" type="none"/>
            <a:tailEnd len="sm" w="sm" type="none"/>
          </a:ln>
        </p:spPr>
      </p:cxnSp>
      <p:sp>
        <p:nvSpPr>
          <p:cNvPr id="376" name="Google Shape;376;p25"/>
          <p:cNvSpPr/>
          <p:nvPr/>
        </p:nvSpPr>
        <p:spPr>
          <a:xfrm>
            <a:off x="8094661" y="1870075"/>
            <a:ext cx="73027" cy="520700"/>
          </a:xfrm>
          <a:custGeom>
            <a:rect b="b" l="l" r="r" t="t"/>
            <a:pathLst>
              <a:path extrusionOk="0" h="21600" w="21600">
                <a:moveTo>
                  <a:pt x="0" y="21600"/>
                </a:moveTo>
                <a:lnTo>
                  <a:pt x="21600" y="21600"/>
                </a:lnTo>
                <a:lnTo>
                  <a:pt x="21600" y="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377" name="Google Shape;377;p25"/>
          <p:cNvCxnSpPr/>
          <p:nvPr/>
        </p:nvCxnSpPr>
        <p:spPr>
          <a:xfrm>
            <a:off x="8167686" y="2139948"/>
            <a:ext cx="1041402" cy="1591"/>
          </a:xfrm>
          <a:prstGeom prst="straightConnector1">
            <a:avLst/>
          </a:prstGeom>
          <a:noFill/>
          <a:ln cap="flat" cmpd="sng" w="9525">
            <a:solidFill>
              <a:srgbClr val="000000"/>
            </a:solidFill>
            <a:prstDash val="solid"/>
            <a:round/>
            <a:headEnd len="sm" w="sm" type="none"/>
            <a:tailEnd len="sm" w="sm" type="none"/>
          </a:ln>
        </p:spPr>
      </p:cxnSp>
      <p:cxnSp>
        <p:nvCxnSpPr>
          <p:cNvPr id="378" name="Google Shape;378;p25"/>
          <p:cNvCxnSpPr/>
          <p:nvPr/>
        </p:nvCxnSpPr>
        <p:spPr>
          <a:xfrm>
            <a:off x="8345486" y="2397125"/>
            <a:ext cx="863602" cy="1588"/>
          </a:xfrm>
          <a:prstGeom prst="straightConnector1">
            <a:avLst/>
          </a:prstGeom>
          <a:noFill/>
          <a:ln cap="flat" cmpd="sng" w="12700">
            <a:solidFill>
              <a:srgbClr val="FFFFFF"/>
            </a:solidFill>
            <a:prstDash val="solid"/>
            <a:round/>
            <a:headEnd len="sm" w="sm" type="none"/>
            <a:tailEnd len="sm" w="sm" type="none"/>
          </a:ln>
        </p:spPr>
      </p:cxnSp>
      <p:cxnSp>
        <p:nvCxnSpPr>
          <p:cNvPr id="379" name="Google Shape;379;p25"/>
          <p:cNvCxnSpPr/>
          <p:nvPr/>
        </p:nvCxnSpPr>
        <p:spPr>
          <a:xfrm>
            <a:off x="8342311" y="2393949"/>
            <a:ext cx="866777" cy="1590"/>
          </a:xfrm>
          <a:prstGeom prst="straightConnector1">
            <a:avLst/>
          </a:prstGeom>
          <a:noFill/>
          <a:ln cap="flat" cmpd="sng" w="9525">
            <a:solidFill>
              <a:srgbClr val="000000"/>
            </a:solidFill>
            <a:prstDash val="solid"/>
            <a:round/>
            <a:headEnd len="sm" w="sm" type="none"/>
            <a:tailEnd len="sm" w="sm" type="none"/>
          </a:ln>
        </p:spPr>
      </p:cxnSp>
      <p:cxnSp>
        <p:nvCxnSpPr>
          <p:cNvPr id="380" name="Google Shape;380;p25"/>
          <p:cNvCxnSpPr/>
          <p:nvPr/>
        </p:nvCxnSpPr>
        <p:spPr>
          <a:xfrm>
            <a:off x="8952705" y="2909093"/>
            <a:ext cx="12702" cy="12702"/>
          </a:xfrm>
          <a:prstGeom prst="straightConnector1">
            <a:avLst/>
          </a:prstGeom>
          <a:noFill/>
          <a:ln cap="flat" cmpd="sng" w="12700">
            <a:solidFill>
              <a:srgbClr val="FFFFFF"/>
            </a:solidFill>
            <a:prstDash val="solid"/>
            <a:round/>
            <a:headEnd len="sm" w="sm" type="none"/>
            <a:tailEnd len="sm" w="sm" type="none"/>
          </a:ln>
        </p:spPr>
      </p:cxnSp>
      <p:cxnSp>
        <p:nvCxnSpPr>
          <p:cNvPr id="381" name="Google Shape;381;p25"/>
          <p:cNvCxnSpPr/>
          <p:nvPr/>
        </p:nvCxnSpPr>
        <p:spPr>
          <a:xfrm>
            <a:off x="8958261" y="2911474"/>
            <a:ext cx="250827" cy="1590"/>
          </a:xfrm>
          <a:prstGeom prst="straightConnector1">
            <a:avLst/>
          </a:prstGeom>
          <a:noFill/>
          <a:ln cap="flat" cmpd="sng" w="9525">
            <a:solidFill>
              <a:srgbClr val="000000"/>
            </a:solidFill>
            <a:prstDash val="solid"/>
            <a:round/>
            <a:headEnd len="sm" w="sm" type="none"/>
            <a:tailEnd len="sm" w="sm" type="none"/>
          </a:ln>
        </p:spPr>
      </p:cxnSp>
      <p:sp>
        <p:nvSpPr>
          <p:cNvPr id="382" name="Google Shape;382;p25"/>
          <p:cNvSpPr txBox="1"/>
          <p:nvPr/>
        </p:nvSpPr>
        <p:spPr>
          <a:xfrm>
            <a:off x="4794250" y="2095500"/>
            <a:ext cx="1261617" cy="2752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Sheet of condensing</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mesenchyme</a:t>
            </a:r>
            <a:endParaRPr/>
          </a:p>
        </p:txBody>
      </p:sp>
      <p:sp>
        <p:nvSpPr>
          <p:cNvPr id="383" name="Google Shape;383;p25"/>
          <p:cNvSpPr txBox="1"/>
          <p:nvPr/>
        </p:nvSpPr>
        <p:spPr>
          <a:xfrm>
            <a:off x="2019300" y="3181350"/>
            <a:ext cx="2757711" cy="2752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Condensation of mesenchyme into soft sheet</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permeated with blood capillaries</a:t>
            </a:r>
            <a:endParaRPr/>
          </a:p>
        </p:txBody>
      </p:sp>
      <p:sp>
        <p:nvSpPr>
          <p:cNvPr id="384" name="Google Shape;384;p25"/>
          <p:cNvSpPr txBox="1"/>
          <p:nvPr/>
        </p:nvSpPr>
        <p:spPr>
          <a:xfrm>
            <a:off x="2012950" y="5765800"/>
            <a:ext cx="2553135" cy="4149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Honeycomb of bony trabeculae formed by</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continued mineral deposition; creation of</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spongy bone</a:t>
            </a:r>
            <a:endParaRPr/>
          </a:p>
        </p:txBody>
      </p:sp>
      <p:sp>
        <p:nvSpPr>
          <p:cNvPr id="385" name="Google Shape;385;p25"/>
          <p:cNvSpPr txBox="1"/>
          <p:nvPr/>
        </p:nvSpPr>
        <p:spPr>
          <a:xfrm>
            <a:off x="9239250" y="2070100"/>
            <a:ext cx="605657"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Trabecula</a:t>
            </a:r>
            <a:endParaRPr/>
          </a:p>
        </p:txBody>
      </p:sp>
      <p:sp>
        <p:nvSpPr>
          <p:cNvPr id="386" name="Google Shape;386;p25"/>
          <p:cNvSpPr txBox="1"/>
          <p:nvPr/>
        </p:nvSpPr>
        <p:spPr>
          <a:xfrm>
            <a:off x="6445250" y="3181350"/>
            <a:ext cx="2729806" cy="4149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Deposition of osteoid tissue by osteoblasts</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on mesenchymal surface; entrapment of first</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osteocytes; formation of periosteum</a:t>
            </a:r>
            <a:endParaRPr/>
          </a:p>
        </p:txBody>
      </p:sp>
      <p:sp>
        <p:nvSpPr>
          <p:cNvPr id="387" name="Google Shape;387;p25"/>
          <p:cNvSpPr txBox="1"/>
          <p:nvPr/>
        </p:nvSpPr>
        <p:spPr>
          <a:xfrm>
            <a:off x="6445250" y="5765800"/>
            <a:ext cx="2885083" cy="4149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Surface bone filled in by bone deposition,</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converting spongy bone to compact bone.</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Persistence of spongy bone in the middle layer.</a:t>
            </a:r>
            <a:endParaRPr/>
          </a:p>
        </p:txBody>
      </p:sp>
      <p:sp>
        <p:nvSpPr>
          <p:cNvPr id="388" name="Google Shape;388;p25"/>
          <p:cNvSpPr txBox="1"/>
          <p:nvPr/>
        </p:nvSpPr>
        <p:spPr>
          <a:xfrm>
            <a:off x="9128125" y="5630863"/>
            <a:ext cx="1362121" cy="41249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7.8</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9"/>
          <p:cNvSpPr txBox="1"/>
          <p:nvPr>
            <p:ph idx="4294967295" type="sldNum"/>
          </p:nvPr>
        </p:nvSpPr>
        <p:spPr>
          <a:xfrm>
            <a:off x="1013114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latin typeface="Arial"/>
                <a:ea typeface="Arial"/>
                <a:cs typeface="Arial"/>
                <a:sym typeface="Arial"/>
              </a:rPr>
              <a:t>‹#›</a:t>
            </a:fld>
            <a:endParaRPr/>
          </a:p>
        </p:txBody>
      </p:sp>
      <p:sp>
        <p:nvSpPr>
          <p:cNvPr id="394" name="Google Shape;394;p29"/>
          <p:cNvSpPr txBox="1"/>
          <p:nvPr>
            <p:ph idx="4294967295" type="title"/>
          </p:nvPr>
        </p:nvSpPr>
        <p:spPr>
          <a:xfrm>
            <a:off x="1517648" y="115887"/>
            <a:ext cx="9144004" cy="1143001"/>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000"/>
              <a:buFont typeface="Arial"/>
              <a:buNone/>
            </a:pPr>
            <a:r>
              <a:rPr b="1" lang="en-US" sz="4000">
                <a:latin typeface="Arial"/>
                <a:ea typeface="Arial"/>
                <a:cs typeface="Arial"/>
                <a:sym typeface="Arial"/>
              </a:rPr>
              <a:t>Stages of Endochondral Ossification</a:t>
            </a:r>
            <a:endParaRPr/>
          </a:p>
        </p:txBody>
      </p:sp>
      <p:sp>
        <p:nvSpPr>
          <p:cNvPr id="395" name="Google Shape;395;p29"/>
          <p:cNvSpPr txBox="1"/>
          <p:nvPr/>
        </p:nvSpPr>
        <p:spPr>
          <a:xfrm>
            <a:off x="7870825" y="6151563"/>
            <a:ext cx="1517510" cy="41249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7.10</a:t>
            </a:r>
            <a:endParaRPr/>
          </a:p>
        </p:txBody>
      </p:sp>
      <p:sp>
        <p:nvSpPr>
          <p:cNvPr id="396" name="Google Shape;396;p29"/>
          <p:cNvSpPr txBox="1"/>
          <p:nvPr/>
        </p:nvSpPr>
        <p:spPr>
          <a:xfrm>
            <a:off x="3676650" y="1042987"/>
            <a:ext cx="4810125" cy="20241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a:p>
        </p:txBody>
      </p:sp>
      <p:pic>
        <p:nvPicPr>
          <p:cNvPr descr="sal25693_07_10" id="397" name="Google Shape;397;p29"/>
          <p:cNvPicPr preferRelativeResize="0"/>
          <p:nvPr/>
        </p:nvPicPr>
        <p:blipFill rotWithShape="1">
          <a:blip r:embed="rId3">
            <a:alphaModFix/>
          </a:blip>
          <a:srcRect b="0" l="0" r="0" t="0"/>
          <a:stretch/>
        </p:blipFill>
        <p:spPr>
          <a:xfrm>
            <a:off x="1746250" y="1249362"/>
            <a:ext cx="7815264" cy="4262438"/>
          </a:xfrm>
          <a:prstGeom prst="rect">
            <a:avLst/>
          </a:prstGeom>
          <a:noFill/>
          <a:ln>
            <a:noFill/>
          </a:ln>
        </p:spPr>
      </p:pic>
      <p:sp>
        <p:nvSpPr>
          <p:cNvPr id="398" name="Google Shape;398;p29"/>
          <p:cNvSpPr txBox="1"/>
          <p:nvPr/>
        </p:nvSpPr>
        <p:spPr>
          <a:xfrm>
            <a:off x="2493961" y="2425700"/>
            <a:ext cx="908895"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Perichondrium</a:t>
            </a:r>
            <a:endParaRPr/>
          </a:p>
        </p:txBody>
      </p:sp>
      <p:sp>
        <p:nvSpPr>
          <p:cNvPr id="399" name="Google Shape;399;p29"/>
          <p:cNvSpPr txBox="1"/>
          <p:nvPr/>
        </p:nvSpPr>
        <p:spPr>
          <a:xfrm>
            <a:off x="2519361" y="4164012"/>
            <a:ext cx="704318"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Bony collar</a:t>
            </a:r>
            <a:endParaRPr/>
          </a:p>
        </p:txBody>
      </p:sp>
      <p:sp>
        <p:nvSpPr>
          <p:cNvPr id="400" name="Google Shape;400;p29"/>
          <p:cNvSpPr txBox="1"/>
          <p:nvPr/>
        </p:nvSpPr>
        <p:spPr>
          <a:xfrm>
            <a:off x="2519361" y="4895850"/>
            <a:ext cx="704380"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Periosteum</a:t>
            </a:r>
            <a:endParaRPr/>
          </a:p>
        </p:txBody>
      </p:sp>
      <p:sp>
        <p:nvSpPr>
          <p:cNvPr id="401" name="Google Shape;401;p29"/>
          <p:cNvSpPr txBox="1"/>
          <p:nvPr/>
        </p:nvSpPr>
        <p:spPr>
          <a:xfrm>
            <a:off x="5954712" y="3371850"/>
            <a:ext cx="704379"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Metaphysis</a:t>
            </a:r>
            <a:endParaRPr/>
          </a:p>
        </p:txBody>
      </p:sp>
      <p:sp>
        <p:nvSpPr>
          <p:cNvPr id="402" name="Google Shape;402;p29"/>
          <p:cNvSpPr txBox="1"/>
          <p:nvPr/>
        </p:nvSpPr>
        <p:spPr>
          <a:xfrm>
            <a:off x="5948362" y="4035425"/>
            <a:ext cx="612664"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Diaphysis</a:t>
            </a:r>
            <a:endParaRPr/>
          </a:p>
        </p:txBody>
      </p:sp>
      <p:sp>
        <p:nvSpPr>
          <p:cNvPr id="403" name="Google Shape;403;p29"/>
          <p:cNvSpPr txBox="1"/>
          <p:nvPr/>
        </p:nvSpPr>
        <p:spPr>
          <a:xfrm>
            <a:off x="5948362" y="3106736"/>
            <a:ext cx="612602" cy="1355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Epiphysis</a:t>
            </a:r>
            <a:endParaRPr/>
          </a:p>
        </p:txBody>
      </p:sp>
      <p:sp>
        <p:nvSpPr>
          <p:cNvPr id="404" name="Google Shape;404;p29"/>
          <p:cNvSpPr txBox="1"/>
          <p:nvPr/>
        </p:nvSpPr>
        <p:spPr>
          <a:xfrm>
            <a:off x="7761286" y="4902200"/>
            <a:ext cx="556172"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Cartilage</a:t>
            </a:r>
            <a:endParaRPr/>
          </a:p>
        </p:txBody>
      </p:sp>
      <p:sp>
        <p:nvSpPr>
          <p:cNvPr id="405" name="Google Shape;405;p29"/>
          <p:cNvSpPr txBox="1"/>
          <p:nvPr/>
        </p:nvSpPr>
        <p:spPr>
          <a:xfrm>
            <a:off x="7761286" y="4716462"/>
            <a:ext cx="704380"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Metaphysis</a:t>
            </a:r>
            <a:endParaRPr/>
          </a:p>
        </p:txBody>
      </p:sp>
      <p:sp>
        <p:nvSpPr>
          <p:cNvPr id="406" name="Google Shape;406;p29"/>
          <p:cNvSpPr txBox="1"/>
          <p:nvPr/>
        </p:nvSpPr>
        <p:spPr>
          <a:xfrm>
            <a:off x="9609136" y="1576387"/>
            <a:ext cx="816993"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Spongy bone</a:t>
            </a:r>
            <a:endParaRPr/>
          </a:p>
        </p:txBody>
      </p:sp>
      <p:sp>
        <p:nvSpPr>
          <p:cNvPr id="407" name="Google Shape;407;p29"/>
          <p:cNvSpPr txBox="1"/>
          <p:nvPr/>
        </p:nvSpPr>
        <p:spPr>
          <a:xfrm>
            <a:off x="9612311" y="3232150"/>
            <a:ext cx="859719"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Marrow cavity</a:t>
            </a:r>
            <a:endParaRPr/>
          </a:p>
        </p:txBody>
      </p:sp>
      <p:sp>
        <p:nvSpPr>
          <p:cNvPr id="408" name="Google Shape;408;p29"/>
          <p:cNvSpPr txBox="1"/>
          <p:nvPr/>
        </p:nvSpPr>
        <p:spPr>
          <a:xfrm>
            <a:off x="7691436" y="3592512"/>
            <a:ext cx="894694"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Compact bone</a:t>
            </a:r>
            <a:endParaRPr/>
          </a:p>
        </p:txBody>
      </p:sp>
      <p:sp>
        <p:nvSpPr>
          <p:cNvPr id="409" name="Google Shape;409;p29"/>
          <p:cNvSpPr txBox="1"/>
          <p:nvPr/>
        </p:nvSpPr>
        <p:spPr>
          <a:xfrm>
            <a:off x="9609136" y="2643186"/>
            <a:ext cx="704380" cy="1355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Periosteum</a:t>
            </a:r>
            <a:endParaRPr/>
          </a:p>
        </p:txBody>
      </p:sp>
      <p:sp>
        <p:nvSpPr>
          <p:cNvPr id="410" name="Google Shape;410;p29"/>
          <p:cNvSpPr txBox="1"/>
          <p:nvPr/>
        </p:nvSpPr>
        <p:spPr>
          <a:xfrm>
            <a:off x="1811336" y="5338762"/>
            <a:ext cx="127001"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2</a:t>
            </a:r>
            <a:endParaRPr/>
          </a:p>
        </p:txBody>
      </p:sp>
      <p:sp>
        <p:nvSpPr>
          <p:cNvPr id="411" name="Google Shape;411;p29"/>
          <p:cNvSpPr txBox="1"/>
          <p:nvPr/>
        </p:nvSpPr>
        <p:spPr>
          <a:xfrm>
            <a:off x="2016125" y="3033711"/>
            <a:ext cx="1290328" cy="1355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Early cartilage model</a:t>
            </a:r>
            <a:endParaRPr/>
          </a:p>
        </p:txBody>
      </p:sp>
      <p:sp>
        <p:nvSpPr>
          <p:cNvPr id="412" name="Google Shape;412;p29"/>
          <p:cNvSpPr txBox="1"/>
          <p:nvPr/>
        </p:nvSpPr>
        <p:spPr>
          <a:xfrm>
            <a:off x="1844675" y="3021011"/>
            <a:ext cx="127000" cy="1355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1</a:t>
            </a:r>
            <a:endParaRPr/>
          </a:p>
        </p:txBody>
      </p:sp>
      <p:sp>
        <p:nvSpPr>
          <p:cNvPr id="413" name="Google Shape;413;p29"/>
          <p:cNvSpPr txBox="1"/>
          <p:nvPr/>
        </p:nvSpPr>
        <p:spPr>
          <a:xfrm>
            <a:off x="3194050" y="5338762"/>
            <a:ext cx="127000"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3</a:t>
            </a:r>
            <a:endParaRPr/>
          </a:p>
        </p:txBody>
      </p:sp>
      <p:sp>
        <p:nvSpPr>
          <p:cNvPr id="414" name="Google Shape;414;p29"/>
          <p:cNvSpPr txBox="1"/>
          <p:nvPr/>
        </p:nvSpPr>
        <p:spPr>
          <a:xfrm>
            <a:off x="4992687" y="5338762"/>
            <a:ext cx="127001"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4</a:t>
            </a:r>
            <a:endParaRPr/>
          </a:p>
        </p:txBody>
      </p:sp>
      <p:sp>
        <p:nvSpPr>
          <p:cNvPr id="415" name="Google Shape;415;p29"/>
          <p:cNvSpPr txBox="1"/>
          <p:nvPr/>
        </p:nvSpPr>
        <p:spPr>
          <a:xfrm>
            <a:off x="6616700" y="5338762"/>
            <a:ext cx="127000"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5</a:t>
            </a:r>
            <a:endParaRPr/>
          </a:p>
        </p:txBody>
      </p:sp>
      <p:sp>
        <p:nvSpPr>
          <p:cNvPr id="416" name="Google Shape;416;p29"/>
          <p:cNvSpPr txBox="1"/>
          <p:nvPr/>
        </p:nvSpPr>
        <p:spPr>
          <a:xfrm>
            <a:off x="8478836" y="5338762"/>
            <a:ext cx="127001"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6</a:t>
            </a:r>
            <a:endParaRPr/>
          </a:p>
        </p:txBody>
      </p:sp>
      <p:cxnSp>
        <p:nvCxnSpPr>
          <p:cNvPr id="417" name="Google Shape;417;p29"/>
          <p:cNvCxnSpPr/>
          <p:nvPr/>
        </p:nvCxnSpPr>
        <p:spPr>
          <a:xfrm flipH="1">
            <a:off x="2354261" y="2486024"/>
            <a:ext cx="119064" cy="1590"/>
          </a:xfrm>
          <a:prstGeom prst="straightConnector1">
            <a:avLst/>
          </a:prstGeom>
          <a:noFill/>
          <a:ln cap="flat" cmpd="sng" w="9525">
            <a:solidFill>
              <a:srgbClr val="000000"/>
            </a:solidFill>
            <a:prstDash val="solid"/>
            <a:round/>
            <a:headEnd len="sm" w="sm" type="none"/>
            <a:tailEnd len="sm" w="sm" type="none"/>
          </a:ln>
        </p:spPr>
      </p:cxnSp>
      <p:cxnSp>
        <p:nvCxnSpPr>
          <p:cNvPr id="418" name="Google Shape;418;p29"/>
          <p:cNvCxnSpPr/>
          <p:nvPr/>
        </p:nvCxnSpPr>
        <p:spPr>
          <a:xfrm flipH="1">
            <a:off x="2238374" y="2697161"/>
            <a:ext cx="234952" cy="1590"/>
          </a:xfrm>
          <a:prstGeom prst="straightConnector1">
            <a:avLst/>
          </a:prstGeom>
          <a:noFill/>
          <a:ln cap="flat" cmpd="sng" w="9525">
            <a:solidFill>
              <a:srgbClr val="000000"/>
            </a:solidFill>
            <a:prstDash val="solid"/>
            <a:round/>
            <a:headEnd len="sm" w="sm" type="none"/>
            <a:tailEnd len="sm" w="sm" type="none"/>
          </a:ln>
        </p:spPr>
      </p:cxnSp>
      <p:cxnSp>
        <p:nvCxnSpPr>
          <p:cNvPr id="419" name="Google Shape;419;p29"/>
          <p:cNvCxnSpPr/>
          <p:nvPr/>
        </p:nvCxnSpPr>
        <p:spPr>
          <a:xfrm>
            <a:off x="2308224" y="4459287"/>
            <a:ext cx="192090" cy="1590"/>
          </a:xfrm>
          <a:prstGeom prst="straightConnector1">
            <a:avLst/>
          </a:prstGeom>
          <a:noFill/>
          <a:ln cap="flat" cmpd="sng" w="9525">
            <a:solidFill>
              <a:srgbClr val="000000"/>
            </a:solidFill>
            <a:prstDash val="solid"/>
            <a:round/>
            <a:headEnd len="sm" w="sm" type="none"/>
            <a:tailEnd len="sm" w="sm" type="none"/>
          </a:ln>
        </p:spPr>
      </p:cxnSp>
      <p:sp>
        <p:nvSpPr>
          <p:cNvPr id="420" name="Google Shape;420;p29"/>
          <p:cNvSpPr/>
          <p:nvPr/>
        </p:nvSpPr>
        <p:spPr>
          <a:xfrm>
            <a:off x="2241550" y="4278312"/>
            <a:ext cx="66675" cy="355602"/>
          </a:xfrm>
          <a:custGeom>
            <a:rect b="b" l="l" r="r" t="t"/>
            <a:pathLst>
              <a:path extrusionOk="0" h="21600" w="21600">
                <a:moveTo>
                  <a:pt x="0" y="21600"/>
                </a:moveTo>
                <a:lnTo>
                  <a:pt x="21600" y="21600"/>
                </a:lnTo>
                <a:lnTo>
                  <a:pt x="21600" y="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421" name="Google Shape;421;p29"/>
          <p:cNvCxnSpPr/>
          <p:nvPr/>
        </p:nvCxnSpPr>
        <p:spPr>
          <a:xfrm flipH="1">
            <a:off x="2357436" y="4230687"/>
            <a:ext cx="142877" cy="1590"/>
          </a:xfrm>
          <a:prstGeom prst="straightConnector1">
            <a:avLst/>
          </a:prstGeom>
          <a:noFill/>
          <a:ln cap="flat" cmpd="sng" w="9525">
            <a:solidFill>
              <a:srgbClr val="000000"/>
            </a:solidFill>
            <a:prstDash val="solid"/>
            <a:round/>
            <a:headEnd len="sm" w="sm" type="none"/>
            <a:tailEnd len="sm" w="sm" type="none"/>
          </a:ln>
        </p:spPr>
      </p:cxnSp>
      <p:cxnSp>
        <p:nvCxnSpPr>
          <p:cNvPr id="422" name="Google Shape;422;p29"/>
          <p:cNvCxnSpPr/>
          <p:nvPr/>
        </p:nvCxnSpPr>
        <p:spPr>
          <a:xfrm rot="10800000">
            <a:off x="2416174" y="4856162"/>
            <a:ext cx="87314" cy="100014"/>
          </a:xfrm>
          <a:prstGeom prst="straightConnector1">
            <a:avLst/>
          </a:prstGeom>
          <a:noFill/>
          <a:ln cap="flat" cmpd="sng" w="9525">
            <a:solidFill>
              <a:srgbClr val="000000"/>
            </a:solidFill>
            <a:prstDash val="solid"/>
            <a:round/>
            <a:headEnd len="sm" w="sm" type="none"/>
            <a:tailEnd len="sm" w="sm" type="none"/>
          </a:ln>
        </p:spPr>
      </p:cxnSp>
      <p:sp>
        <p:nvSpPr>
          <p:cNvPr id="423" name="Google Shape;423;p29"/>
          <p:cNvSpPr/>
          <p:nvPr/>
        </p:nvSpPr>
        <p:spPr>
          <a:xfrm>
            <a:off x="2138361" y="3876675"/>
            <a:ext cx="361952" cy="439738"/>
          </a:xfrm>
          <a:custGeom>
            <a:rect b="b" l="l" r="r" t="t"/>
            <a:pathLst>
              <a:path extrusionOk="0" h="21600" w="21600">
                <a:moveTo>
                  <a:pt x="2653" y="21600"/>
                </a:moveTo>
                <a:lnTo>
                  <a:pt x="0" y="17233"/>
                </a:lnTo>
                <a:lnTo>
                  <a:pt x="0" y="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424" name="Google Shape;424;p29"/>
          <p:cNvCxnSpPr/>
          <p:nvPr/>
        </p:nvCxnSpPr>
        <p:spPr>
          <a:xfrm flipH="1">
            <a:off x="2082799" y="4227512"/>
            <a:ext cx="55565" cy="115890"/>
          </a:xfrm>
          <a:prstGeom prst="straightConnector1">
            <a:avLst/>
          </a:prstGeom>
          <a:noFill/>
          <a:ln cap="flat" cmpd="sng" w="9525">
            <a:solidFill>
              <a:srgbClr val="000000"/>
            </a:solidFill>
            <a:prstDash val="solid"/>
            <a:round/>
            <a:headEnd len="sm" w="sm" type="none"/>
            <a:tailEnd len="sm" w="sm" type="none"/>
          </a:ln>
        </p:spPr>
      </p:cxnSp>
      <p:cxnSp>
        <p:nvCxnSpPr>
          <p:cNvPr id="425" name="Google Shape;425;p29"/>
          <p:cNvCxnSpPr/>
          <p:nvPr/>
        </p:nvCxnSpPr>
        <p:spPr>
          <a:xfrm>
            <a:off x="3921917" y="3425030"/>
            <a:ext cx="12702" cy="12702"/>
          </a:xfrm>
          <a:prstGeom prst="straightConnector1">
            <a:avLst/>
          </a:prstGeom>
          <a:noFill/>
          <a:ln cap="flat" cmpd="sng" w="9525">
            <a:solidFill>
              <a:srgbClr val="000000"/>
            </a:solidFill>
            <a:prstDash val="solid"/>
            <a:round/>
            <a:headEnd len="sm" w="sm" type="none"/>
            <a:tailEnd len="sm" w="sm" type="none"/>
          </a:ln>
        </p:spPr>
      </p:cxnSp>
      <p:sp>
        <p:nvSpPr>
          <p:cNvPr id="426" name="Google Shape;426;p29"/>
          <p:cNvSpPr/>
          <p:nvPr/>
        </p:nvSpPr>
        <p:spPr>
          <a:xfrm>
            <a:off x="3890962" y="3209925"/>
            <a:ext cx="84139" cy="339725"/>
          </a:xfrm>
          <a:custGeom>
            <a:rect b="b" l="l" r="r" t="t"/>
            <a:pathLst>
              <a:path extrusionOk="0" h="21600" w="21600">
                <a:moveTo>
                  <a:pt x="0" y="21600"/>
                </a:moveTo>
                <a:lnTo>
                  <a:pt x="21600" y="21600"/>
                </a:lnTo>
                <a:lnTo>
                  <a:pt x="21600" y="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427" name="Google Shape;427;p29"/>
          <p:cNvCxnSpPr/>
          <p:nvPr/>
        </p:nvCxnSpPr>
        <p:spPr>
          <a:xfrm>
            <a:off x="3802062" y="4316412"/>
            <a:ext cx="536577" cy="1590"/>
          </a:xfrm>
          <a:prstGeom prst="straightConnector1">
            <a:avLst/>
          </a:prstGeom>
          <a:noFill/>
          <a:ln cap="flat" cmpd="sng" w="9525">
            <a:solidFill>
              <a:srgbClr val="000000"/>
            </a:solidFill>
            <a:prstDash val="solid"/>
            <a:round/>
            <a:headEnd len="sm" w="sm" type="none"/>
            <a:tailEnd len="sm" w="sm" type="none"/>
          </a:ln>
        </p:spPr>
      </p:cxnSp>
      <p:cxnSp>
        <p:nvCxnSpPr>
          <p:cNvPr id="428" name="Google Shape;428;p29"/>
          <p:cNvCxnSpPr/>
          <p:nvPr/>
        </p:nvCxnSpPr>
        <p:spPr>
          <a:xfrm>
            <a:off x="3921917" y="4245767"/>
            <a:ext cx="12702" cy="12702"/>
          </a:xfrm>
          <a:prstGeom prst="straightConnector1">
            <a:avLst/>
          </a:prstGeom>
          <a:noFill/>
          <a:ln cap="flat" cmpd="sng" w="9525">
            <a:solidFill>
              <a:srgbClr val="000000"/>
            </a:solidFill>
            <a:prstDash val="solid"/>
            <a:round/>
            <a:headEnd len="sm" w="sm" type="none"/>
            <a:tailEnd len="sm" w="sm" type="none"/>
          </a:ln>
        </p:spPr>
      </p:cxnSp>
      <p:sp>
        <p:nvSpPr>
          <p:cNvPr id="429" name="Google Shape;429;p29"/>
          <p:cNvSpPr/>
          <p:nvPr/>
        </p:nvSpPr>
        <p:spPr>
          <a:xfrm>
            <a:off x="3978275" y="3295650"/>
            <a:ext cx="357189" cy="88900"/>
          </a:xfrm>
          <a:custGeom>
            <a:rect b="b" l="l" r="r" t="t"/>
            <a:pathLst>
              <a:path extrusionOk="0" h="21600" w="21600">
                <a:moveTo>
                  <a:pt x="21600" y="0"/>
                </a:moveTo>
                <a:lnTo>
                  <a:pt x="10368" y="0"/>
                </a:lnTo>
                <a:lnTo>
                  <a:pt x="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0" name="Google Shape;430;p29"/>
          <p:cNvSpPr/>
          <p:nvPr/>
        </p:nvSpPr>
        <p:spPr>
          <a:xfrm>
            <a:off x="5691187" y="4895850"/>
            <a:ext cx="230189" cy="95251"/>
          </a:xfrm>
          <a:custGeom>
            <a:rect b="b" l="l" r="r" t="t"/>
            <a:pathLst>
              <a:path extrusionOk="0" h="21600" w="21600">
                <a:moveTo>
                  <a:pt x="0" y="21600"/>
                </a:moveTo>
                <a:lnTo>
                  <a:pt x="13556" y="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431" name="Google Shape;431;p29"/>
          <p:cNvCxnSpPr/>
          <p:nvPr/>
        </p:nvCxnSpPr>
        <p:spPr>
          <a:xfrm>
            <a:off x="5933280" y="5025230"/>
            <a:ext cx="12702" cy="12702"/>
          </a:xfrm>
          <a:prstGeom prst="straightConnector1">
            <a:avLst/>
          </a:prstGeom>
          <a:noFill/>
          <a:ln cap="flat" cmpd="sng" w="9525">
            <a:solidFill>
              <a:srgbClr val="000000"/>
            </a:solidFill>
            <a:prstDash val="solid"/>
            <a:round/>
            <a:headEnd len="sm" w="sm" type="none"/>
            <a:tailEnd len="sm" w="sm" type="none"/>
          </a:ln>
        </p:spPr>
      </p:cxnSp>
      <p:cxnSp>
        <p:nvCxnSpPr>
          <p:cNvPr id="432" name="Google Shape;432;p29"/>
          <p:cNvCxnSpPr/>
          <p:nvPr/>
        </p:nvCxnSpPr>
        <p:spPr>
          <a:xfrm>
            <a:off x="5560217" y="5012530"/>
            <a:ext cx="12702" cy="12702"/>
          </a:xfrm>
          <a:prstGeom prst="straightConnector1">
            <a:avLst/>
          </a:prstGeom>
          <a:noFill/>
          <a:ln cap="flat" cmpd="sng" w="9525">
            <a:solidFill>
              <a:srgbClr val="000000"/>
            </a:solidFill>
            <a:prstDash val="solid"/>
            <a:round/>
            <a:headEnd len="sm" w="sm" type="none"/>
            <a:tailEnd len="sm" w="sm" type="none"/>
          </a:ln>
        </p:spPr>
      </p:cxnSp>
      <p:sp>
        <p:nvSpPr>
          <p:cNvPr id="433" name="Google Shape;433;p29"/>
          <p:cNvSpPr/>
          <p:nvPr/>
        </p:nvSpPr>
        <p:spPr>
          <a:xfrm>
            <a:off x="5584825" y="4889500"/>
            <a:ext cx="106363" cy="204789"/>
          </a:xfrm>
          <a:custGeom>
            <a:rect b="b" l="l" r="r" t="t"/>
            <a:pathLst>
              <a:path extrusionOk="0" h="21600" w="21600">
                <a:moveTo>
                  <a:pt x="0" y="21600"/>
                </a:moveTo>
                <a:lnTo>
                  <a:pt x="21600" y="21600"/>
                </a:lnTo>
                <a:lnTo>
                  <a:pt x="21600" y="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434" name="Google Shape;434;p29"/>
          <p:cNvCxnSpPr/>
          <p:nvPr/>
        </p:nvCxnSpPr>
        <p:spPr>
          <a:xfrm flipH="1">
            <a:off x="4692650" y="3844923"/>
            <a:ext cx="733427" cy="1590"/>
          </a:xfrm>
          <a:prstGeom prst="straightConnector1">
            <a:avLst/>
          </a:prstGeom>
          <a:noFill/>
          <a:ln cap="flat" cmpd="sng" w="9525">
            <a:solidFill>
              <a:srgbClr val="000000"/>
            </a:solidFill>
            <a:prstDash val="solid"/>
            <a:round/>
            <a:headEnd len="sm" w="sm" type="none"/>
            <a:tailEnd len="sm" w="sm" type="none"/>
          </a:ln>
        </p:spPr>
      </p:cxnSp>
      <p:cxnSp>
        <p:nvCxnSpPr>
          <p:cNvPr id="435" name="Google Shape;435;p29"/>
          <p:cNvCxnSpPr/>
          <p:nvPr/>
        </p:nvCxnSpPr>
        <p:spPr>
          <a:xfrm flipH="1" rot="10800000">
            <a:off x="5505448" y="2882899"/>
            <a:ext cx="1590" cy="207964"/>
          </a:xfrm>
          <a:prstGeom prst="straightConnector1">
            <a:avLst/>
          </a:prstGeom>
          <a:noFill/>
          <a:ln cap="flat" cmpd="sng" w="9525">
            <a:solidFill>
              <a:srgbClr val="000000"/>
            </a:solidFill>
            <a:prstDash val="solid"/>
            <a:round/>
            <a:headEnd len="sm" w="sm" type="none"/>
            <a:tailEnd len="sm" w="sm" type="none"/>
          </a:ln>
        </p:spPr>
      </p:cxnSp>
      <p:cxnSp>
        <p:nvCxnSpPr>
          <p:cNvPr id="436" name="Google Shape;436;p29"/>
          <p:cNvCxnSpPr/>
          <p:nvPr/>
        </p:nvCxnSpPr>
        <p:spPr>
          <a:xfrm flipH="1">
            <a:off x="5548312" y="3436936"/>
            <a:ext cx="384177" cy="3"/>
          </a:xfrm>
          <a:prstGeom prst="straightConnector1">
            <a:avLst/>
          </a:prstGeom>
          <a:noFill/>
          <a:ln cap="flat" cmpd="sng" w="9525">
            <a:solidFill>
              <a:srgbClr val="000000"/>
            </a:solidFill>
            <a:prstDash val="solid"/>
            <a:round/>
            <a:headEnd len="sm" w="sm" type="none"/>
            <a:tailEnd len="sm" w="sm" type="none"/>
          </a:ln>
        </p:spPr>
      </p:cxnSp>
      <p:cxnSp>
        <p:nvCxnSpPr>
          <p:cNvPr id="437" name="Google Shape;437;p29"/>
          <p:cNvCxnSpPr/>
          <p:nvPr/>
        </p:nvCxnSpPr>
        <p:spPr>
          <a:xfrm>
            <a:off x="5878512" y="4102098"/>
            <a:ext cx="50802" cy="1590"/>
          </a:xfrm>
          <a:prstGeom prst="straightConnector1">
            <a:avLst/>
          </a:prstGeom>
          <a:noFill/>
          <a:ln cap="flat" cmpd="sng" w="9525">
            <a:solidFill>
              <a:srgbClr val="000000"/>
            </a:solidFill>
            <a:prstDash val="solid"/>
            <a:round/>
            <a:headEnd len="sm" w="sm" type="none"/>
            <a:tailEnd len="sm" w="sm" type="none"/>
          </a:ln>
        </p:spPr>
      </p:cxnSp>
      <p:sp>
        <p:nvSpPr>
          <p:cNvPr id="438" name="Google Shape;438;p29"/>
          <p:cNvSpPr/>
          <p:nvPr/>
        </p:nvSpPr>
        <p:spPr>
          <a:xfrm>
            <a:off x="5799137" y="3487737"/>
            <a:ext cx="79377" cy="1230314"/>
          </a:xfrm>
          <a:custGeom>
            <a:rect b="b" l="l" r="r" t="t"/>
            <a:pathLst>
              <a:path extrusionOk="0" h="21600" w="21600">
                <a:moveTo>
                  <a:pt x="0" y="0"/>
                </a:moveTo>
                <a:lnTo>
                  <a:pt x="21600" y="0"/>
                </a:lnTo>
                <a:lnTo>
                  <a:pt x="21600" y="21600"/>
                </a:lnTo>
                <a:lnTo>
                  <a:pt x="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439" name="Google Shape;439;p29"/>
          <p:cNvCxnSpPr/>
          <p:nvPr/>
        </p:nvCxnSpPr>
        <p:spPr>
          <a:xfrm>
            <a:off x="5878512" y="3167061"/>
            <a:ext cx="50802" cy="1590"/>
          </a:xfrm>
          <a:prstGeom prst="straightConnector1">
            <a:avLst/>
          </a:prstGeom>
          <a:noFill/>
          <a:ln cap="flat" cmpd="sng" w="9525">
            <a:solidFill>
              <a:srgbClr val="000000"/>
            </a:solidFill>
            <a:prstDash val="solid"/>
            <a:round/>
            <a:headEnd len="sm" w="sm" type="none"/>
            <a:tailEnd len="sm" w="sm" type="none"/>
          </a:ln>
        </p:spPr>
      </p:cxnSp>
      <p:sp>
        <p:nvSpPr>
          <p:cNvPr id="440" name="Google Shape;440;p29"/>
          <p:cNvSpPr/>
          <p:nvPr/>
        </p:nvSpPr>
        <p:spPr>
          <a:xfrm>
            <a:off x="5799137" y="2997200"/>
            <a:ext cx="79377" cy="350839"/>
          </a:xfrm>
          <a:custGeom>
            <a:rect b="b" l="l" r="r" t="t"/>
            <a:pathLst>
              <a:path extrusionOk="0" h="21600" w="21600">
                <a:moveTo>
                  <a:pt x="0" y="0"/>
                </a:moveTo>
                <a:lnTo>
                  <a:pt x="21600" y="0"/>
                </a:lnTo>
                <a:lnTo>
                  <a:pt x="21600" y="21600"/>
                </a:lnTo>
                <a:lnTo>
                  <a:pt x="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441" name="Google Shape;441;p29"/>
          <p:cNvCxnSpPr/>
          <p:nvPr/>
        </p:nvCxnSpPr>
        <p:spPr>
          <a:xfrm>
            <a:off x="7542211" y="2763836"/>
            <a:ext cx="201615" cy="1590"/>
          </a:xfrm>
          <a:prstGeom prst="straightConnector1">
            <a:avLst/>
          </a:prstGeom>
          <a:noFill/>
          <a:ln cap="flat" cmpd="sng" w="9525">
            <a:solidFill>
              <a:srgbClr val="000000"/>
            </a:solidFill>
            <a:prstDash val="solid"/>
            <a:round/>
            <a:headEnd len="sm" w="sm" type="none"/>
            <a:tailEnd len="sm" w="sm" type="none"/>
          </a:ln>
        </p:spPr>
      </p:cxnSp>
      <p:sp>
        <p:nvSpPr>
          <p:cNvPr id="442" name="Google Shape;442;p29"/>
          <p:cNvSpPr/>
          <p:nvPr/>
        </p:nvSpPr>
        <p:spPr>
          <a:xfrm>
            <a:off x="7410450" y="2651125"/>
            <a:ext cx="131763" cy="234950"/>
          </a:xfrm>
          <a:custGeom>
            <a:rect b="b" l="l" r="r" t="t"/>
            <a:pathLst>
              <a:path extrusionOk="0" h="21600" w="21600">
                <a:moveTo>
                  <a:pt x="0" y="21600"/>
                </a:moveTo>
                <a:lnTo>
                  <a:pt x="21600" y="21600"/>
                </a:lnTo>
                <a:lnTo>
                  <a:pt x="21600" y="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443" name="Google Shape;443;p29"/>
          <p:cNvCxnSpPr/>
          <p:nvPr/>
        </p:nvCxnSpPr>
        <p:spPr>
          <a:xfrm>
            <a:off x="7400924" y="4959348"/>
            <a:ext cx="342902" cy="1590"/>
          </a:xfrm>
          <a:prstGeom prst="straightConnector1">
            <a:avLst/>
          </a:prstGeom>
          <a:noFill/>
          <a:ln cap="flat" cmpd="sng" w="9525">
            <a:solidFill>
              <a:srgbClr val="000000"/>
            </a:solidFill>
            <a:prstDash val="solid"/>
            <a:round/>
            <a:headEnd len="sm" w="sm" type="none"/>
            <a:tailEnd len="sm" w="sm" type="none"/>
          </a:ln>
        </p:spPr>
      </p:cxnSp>
      <p:cxnSp>
        <p:nvCxnSpPr>
          <p:cNvPr id="444" name="Google Shape;444;p29"/>
          <p:cNvCxnSpPr/>
          <p:nvPr/>
        </p:nvCxnSpPr>
        <p:spPr>
          <a:xfrm>
            <a:off x="7270749" y="4783137"/>
            <a:ext cx="473077" cy="1589"/>
          </a:xfrm>
          <a:prstGeom prst="straightConnector1">
            <a:avLst/>
          </a:prstGeom>
          <a:noFill/>
          <a:ln cap="flat" cmpd="sng" w="9525">
            <a:solidFill>
              <a:srgbClr val="000000"/>
            </a:solidFill>
            <a:prstDash val="solid"/>
            <a:round/>
            <a:headEnd len="sm" w="sm" type="none"/>
            <a:tailEnd len="sm" w="sm" type="none"/>
          </a:ln>
        </p:spPr>
      </p:cxnSp>
      <p:cxnSp>
        <p:nvCxnSpPr>
          <p:cNvPr id="445" name="Google Shape;445;p29"/>
          <p:cNvCxnSpPr/>
          <p:nvPr/>
        </p:nvCxnSpPr>
        <p:spPr>
          <a:xfrm>
            <a:off x="8234362" y="3149599"/>
            <a:ext cx="587377" cy="1589"/>
          </a:xfrm>
          <a:prstGeom prst="straightConnector1">
            <a:avLst/>
          </a:prstGeom>
          <a:noFill/>
          <a:ln cap="flat" cmpd="sng" w="9525">
            <a:solidFill>
              <a:srgbClr val="000000"/>
            </a:solidFill>
            <a:prstDash val="solid"/>
            <a:round/>
            <a:headEnd len="sm" w="sm" type="none"/>
            <a:tailEnd len="sm" w="sm" type="none"/>
          </a:ln>
        </p:spPr>
      </p:cxnSp>
      <p:cxnSp>
        <p:nvCxnSpPr>
          <p:cNvPr id="446" name="Google Shape;446;p29"/>
          <p:cNvCxnSpPr/>
          <p:nvPr/>
        </p:nvCxnSpPr>
        <p:spPr>
          <a:xfrm flipH="1">
            <a:off x="9153524" y="1652586"/>
            <a:ext cx="430215" cy="1590"/>
          </a:xfrm>
          <a:prstGeom prst="straightConnector1">
            <a:avLst/>
          </a:prstGeom>
          <a:noFill/>
          <a:ln cap="flat" cmpd="sng" w="9525">
            <a:solidFill>
              <a:srgbClr val="000000"/>
            </a:solidFill>
            <a:prstDash val="solid"/>
            <a:round/>
            <a:headEnd len="sm" w="sm" type="none"/>
            <a:tailEnd len="sm" w="sm" type="none"/>
          </a:ln>
        </p:spPr>
      </p:cxnSp>
      <p:cxnSp>
        <p:nvCxnSpPr>
          <p:cNvPr id="447" name="Google Shape;447;p29"/>
          <p:cNvCxnSpPr/>
          <p:nvPr/>
        </p:nvCxnSpPr>
        <p:spPr>
          <a:xfrm flipH="1">
            <a:off x="8310561" y="1582737"/>
            <a:ext cx="452439" cy="1589"/>
          </a:xfrm>
          <a:prstGeom prst="straightConnector1">
            <a:avLst/>
          </a:prstGeom>
          <a:noFill/>
          <a:ln cap="flat" cmpd="sng" w="9525">
            <a:solidFill>
              <a:srgbClr val="000000"/>
            </a:solidFill>
            <a:prstDash val="solid"/>
            <a:round/>
            <a:headEnd len="sm" w="sm" type="none"/>
            <a:tailEnd len="sm" w="sm" type="none"/>
          </a:ln>
        </p:spPr>
      </p:cxnSp>
      <p:cxnSp>
        <p:nvCxnSpPr>
          <p:cNvPr id="448" name="Google Shape;448;p29"/>
          <p:cNvCxnSpPr/>
          <p:nvPr/>
        </p:nvCxnSpPr>
        <p:spPr>
          <a:xfrm flipH="1">
            <a:off x="9063036" y="1989136"/>
            <a:ext cx="530227" cy="1589"/>
          </a:xfrm>
          <a:prstGeom prst="straightConnector1">
            <a:avLst/>
          </a:prstGeom>
          <a:noFill/>
          <a:ln cap="flat" cmpd="sng" w="9525">
            <a:solidFill>
              <a:srgbClr val="000000"/>
            </a:solidFill>
            <a:prstDash val="solid"/>
            <a:round/>
            <a:headEnd len="sm" w="sm" type="none"/>
            <a:tailEnd len="sm" w="sm" type="none"/>
          </a:ln>
        </p:spPr>
      </p:cxnSp>
      <p:cxnSp>
        <p:nvCxnSpPr>
          <p:cNvPr id="449" name="Google Shape;449;p29"/>
          <p:cNvCxnSpPr/>
          <p:nvPr/>
        </p:nvCxnSpPr>
        <p:spPr>
          <a:xfrm flipH="1">
            <a:off x="8607425" y="3675062"/>
            <a:ext cx="250827" cy="1589"/>
          </a:xfrm>
          <a:prstGeom prst="straightConnector1">
            <a:avLst/>
          </a:prstGeom>
          <a:noFill/>
          <a:ln cap="flat" cmpd="sng" w="9525">
            <a:solidFill>
              <a:srgbClr val="000000"/>
            </a:solidFill>
            <a:prstDash val="solid"/>
            <a:round/>
            <a:headEnd len="sm" w="sm" type="none"/>
            <a:tailEnd len="sm" w="sm" type="none"/>
          </a:ln>
        </p:spPr>
      </p:cxnSp>
      <p:cxnSp>
        <p:nvCxnSpPr>
          <p:cNvPr id="450" name="Google Shape;450;p29"/>
          <p:cNvCxnSpPr/>
          <p:nvPr/>
        </p:nvCxnSpPr>
        <p:spPr>
          <a:xfrm flipH="1">
            <a:off x="9374186" y="2706686"/>
            <a:ext cx="209552" cy="1590"/>
          </a:xfrm>
          <a:prstGeom prst="straightConnector1">
            <a:avLst/>
          </a:prstGeom>
          <a:noFill/>
          <a:ln cap="flat" cmpd="sng" w="9525">
            <a:solidFill>
              <a:srgbClr val="000000"/>
            </a:solidFill>
            <a:prstDash val="solid"/>
            <a:round/>
            <a:headEnd len="sm" w="sm" type="none"/>
            <a:tailEnd len="sm" w="sm" type="none"/>
          </a:ln>
        </p:spPr>
      </p:cxnSp>
      <p:cxnSp>
        <p:nvCxnSpPr>
          <p:cNvPr id="451" name="Google Shape;451;p29"/>
          <p:cNvCxnSpPr/>
          <p:nvPr/>
        </p:nvCxnSpPr>
        <p:spPr>
          <a:xfrm flipH="1">
            <a:off x="9083673" y="3302000"/>
            <a:ext cx="500065" cy="1589"/>
          </a:xfrm>
          <a:prstGeom prst="straightConnector1">
            <a:avLst/>
          </a:prstGeom>
          <a:noFill/>
          <a:ln cap="flat" cmpd="sng" w="9525">
            <a:solidFill>
              <a:srgbClr val="000000"/>
            </a:solidFill>
            <a:prstDash val="solid"/>
            <a:round/>
            <a:headEnd len="sm" w="sm" type="none"/>
            <a:tailEnd len="sm" w="sm" type="none"/>
          </a:ln>
        </p:spPr>
      </p:cxnSp>
      <p:sp>
        <p:nvSpPr>
          <p:cNvPr id="452" name="Google Shape;452;p29"/>
          <p:cNvSpPr txBox="1"/>
          <p:nvPr/>
        </p:nvSpPr>
        <p:spPr>
          <a:xfrm>
            <a:off x="2493961" y="2633661"/>
            <a:ext cx="535088" cy="2752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Hyaline</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cartilage</a:t>
            </a:r>
            <a:endParaRPr/>
          </a:p>
        </p:txBody>
      </p:sp>
      <p:sp>
        <p:nvSpPr>
          <p:cNvPr id="453" name="Google Shape;453;p29"/>
          <p:cNvSpPr txBox="1"/>
          <p:nvPr/>
        </p:nvSpPr>
        <p:spPr>
          <a:xfrm>
            <a:off x="2520950" y="3814762"/>
            <a:ext cx="845456" cy="2752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Enlarging</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chondrocytes</a:t>
            </a:r>
            <a:endParaRPr/>
          </a:p>
        </p:txBody>
      </p:sp>
      <p:sp>
        <p:nvSpPr>
          <p:cNvPr id="454" name="Google Shape;454;p29"/>
          <p:cNvSpPr txBox="1"/>
          <p:nvPr/>
        </p:nvSpPr>
        <p:spPr>
          <a:xfrm>
            <a:off x="2514600" y="4398962"/>
            <a:ext cx="718394" cy="4149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Primary</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ossification</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center</a:t>
            </a:r>
            <a:endParaRPr/>
          </a:p>
        </p:txBody>
      </p:sp>
      <p:sp>
        <p:nvSpPr>
          <p:cNvPr id="455" name="Google Shape;455;p29"/>
          <p:cNvSpPr txBox="1"/>
          <p:nvPr/>
        </p:nvSpPr>
        <p:spPr>
          <a:xfrm>
            <a:off x="4356100" y="3230561"/>
            <a:ext cx="718394" cy="4149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Secondary</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ossification</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center</a:t>
            </a:r>
            <a:endParaRPr/>
          </a:p>
        </p:txBody>
      </p:sp>
      <p:sp>
        <p:nvSpPr>
          <p:cNvPr id="456" name="Google Shape;456;p29"/>
          <p:cNvSpPr txBox="1"/>
          <p:nvPr/>
        </p:nvSpPr>
        <p:spPr>
          <a:xfrm>
            <a:off x="4298950" y="3770312"/>
            <a:ext cx="401142" cy="2752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Blood</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vessel</a:t>
            </a:r>
            <a:endParaRPr/>
          </a:p>
        </p:txBody>
      </p:sp>
      <p:sp>
        <p:nvSpPr>
          <p:cNvPr id="457" name="Google Shape;457;p29"/>
          <p:cNvSpPr txBox="1"/>
          <p:nvPr/>
        </p:nvSpPr>
        <p:spPr>
          <a:xfrm>
            <a:off x="4356100" y="4246562"/>
            <a:ext cx="485726" cy="4149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Primary</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marrow</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cavity</a:t>
            </a:r>
            <a:endParaRPr/>
          </a:p>
        </p:txBody>
      </p:sp>
      <p:sp>
        <p:nvSpPr>
          <p:cNvPr id="458" name="Google Shape;458;p29"/>
          <p:cNvSpPr txBox="1"/>
          <p:nvPr/>
        </p:nvSpPr>
        <p:spPr>
          <a:xfrm>
            <a:off x="5118100" y="2582861"/>
            <a:ext cx="866850" cy="2752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Secondary</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marrow cavity</a:t>
            </a:r>
            <a:endParaRPr/>
          </a:p>
        </p:txBody>
      </p:sp>
      <p:sp>
        <p:nvSpPr>
          <p:cNvPr id="459" name="Google Shape;459;p29"/>
          <p:cNvSpPr txBox="1"/>
          <p:nvPr/>
        </p:nvSpPr>
        <p:spPr>
          <a:xfrm>
            <a:off x="5943600" y="4830762"/>
            <a:ext cx="718394" cy="4149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Secondary</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ossification</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center</a:t>
            </a:r>
            <a:endParaRPr/>
          </a:p>
        </p:txBody>
      </p:sp>
      <p:sp>
        <p:nvSpPr>
          <p:cNvPr id="460" name="Google Shape;460;p29"/>
          <p:cNvSpPr txBox="1"/>
          <p:nvPr/>
        </p:nvSpPr>
        <p:spPr>
          <a:xfrm>
            <a:off x="7759700" y="2703511"/>
            <a:ext cx="683233" cy="2752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Epiphyseal</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plate</a:t>
            </a:r>
            <a:endParaRPr/>
          </a:p>
        </p:txBody>
      </p:sp>
      <p:sp>
        <p:nvSpPr>
          <p:cNvPr id="461" name="Google Shape;461;p29"/>
          <p:cNvSpPr txBox="1"/>
          <p:nvPr/>
        </p:nvSpPr>
        <p:spPr>
          <a:xfrm>
            <a:off x="7710486" y="3065461"/>
            <a:ext cx="513756" cy="2752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Nutrient</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foramen</a:t>
            </a:r>
            <a:endParaRPr/>
          </a:p>
        </p:txBody>
      </p:sp>
      <p:sp>
        <p:nvSpPr>
          <p:cNvPr id="462" name="Google Shape;462;p29"/>
          <p:cNvSpPr txBox="1"/>
          <p:nvPr/>
        </p:nvSpPr>
        <p:spPr>
          <a:xfrm>
            <a:off x="7740650" y="1497012"/>
            <a:ext cx="535087" cy="2752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Articular</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cartilage</a:t>
            </a:r>
            <a:endParaRPr/>
          </a:p>
        </p:txBody>
      </p:sp>
      <p:sp>
        <p:nvSpPr>
          <p:cNvPr id="463" name="Google Shape;463;p29"/>
          <p:cNvSpPr txBox="1"/>
          <p:nvPr/>
        </p:nvSpPr>
        <p:spPr>
          <a:xfrm>
            <a:off x="9620250" y="1922461"/>
            <a:ext cx="683233" cy="2752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Epiphyseal</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line</a:t>
            </a:r>
            <a:endParaRPr/>
          </a:p>
        </p:txBody>
      </p:sp>
      <p:sp>
        <p:nvSpPr>
          <p:cNvPr id="464" name="Google Shape;464;p29"/>
          <p:cNvSpPr txBox="1"/>
          <p:nvPr/>
        </p:nvSpPr>
        <p:spPr>
          <a:xfrm>
            <a:off x="8629650" y="5332412"/>
            <a:ext cx="1071489" cy="5546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Adult bone with a</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single marrow</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cavity and closed</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epiphyseal plate</a:t>
            </a:r>
            <a:endParaRPr/>
          </a:p>
        </p:txBody>
      </p:sp>
      <p:sp>
        <p:nvSpPr>
          <p:cNvPr id="465" name="Google Shape;465;p29"/>
          <p:cNvSpPr txBox="1"/>
          <p:nvPr/>
        </p:nvSpPr>
        <p:spPr>
          <a:xfrm>
            <a:off x="6756400" y="5332412"/>
            <a:ext cx="1149065" cy="4149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Bone of child, with</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epiphyseal plate at</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distal end</a:t>
            </a:r>
            <a:endParaRPr/>
          </a:p>
        </p:txBody>
      </p:sp>
      <p:sp>
        <p:nvSpPr>
          <p:cNvPr id="466" name="Google Shape;466;p29"/>
          <p:cNvSpPr txBox="1"/>
          <p:nvPr/>
        </p:nvSpPr>
        <p:spPr>
          <a:xfrm>
            <a:off x="5137150" y="5332412"/>
            <a:ext cx="1403127" cy="8340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Bone at birth, with</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enlarged primary </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marrow cavity and </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appearance of</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secondary marrow </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cavity in one epiphysis</a:t>
            </a:r>
            <a:endParaRPr/>
          </a:p>
        </p:txBody>
      </p:sp>
      <p:sp>
        <p:nvSpPr>
          <p:cNvPr id="467" name="Google Shape;467;p29"/>
          <p:cNvSpPr txBox="1"/>
          <p:nvPr/>
        </p:nvSpPr>
        <p:spPr>
          <a:xfrm>
            <a:off x="3327400" y="5332412"/>
            <a:ext cx="1254609" cy="8340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Vascular invasion,</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formation of primary</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marrow cavity, and</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appearance of </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secondary</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ossification center</a:t>
            </a:r>
            <a:endParaRPr/>
          </a:p>
        </p:txBody>
      </p:sp>
      <p:sp>
        <p:nvSpPr>
          <p:cNvPr id="468" name="Google Shape;468;p29"/>
          <p:cNvSpPr txBox="1"/>
          <p:nvPr/>
        </p:nvSpPr>
        <p:spPr>
          <a:xfrm>
            <a:off x="1938336" y="5332412"/>
            <a:ext cx="1163143" cy="6943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Formation of</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primary</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ossification center,</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bony collar, and</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periosteum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nvSpPr>
        <p:spPr>
          <a:xfrm>
            <a:off x="-2286290" y="126595"/>
            <a:ext cx="11595680" cy="864291"/>
          </a:xfrm>
          <a:prstGeom prst="rect">
            <a:avLst/>
          </a:prstGeom>
          <a:noFill/>
          <a:ln>
            <a:noFill/>
          </a:ln>
        </p:spPr>
        <p:txBody>
          <a:bodyPr anchorCtr="0" anchor="ctr" bIns="121750" lIns="121750" spcFirstLastPara="1" rIns="121750" wrap="square" tIns="121750">
            <a:noAutofit/>
          </a:bodyPr>
          <a:lstStyle/>
          <a:p>
            <a:pPr indent="0" lvl="0" marL="0" marR="0" rtl="0" algn="ctr">
              <a:lnSpc>
                <a:spcPct val="100000"/>
              </a:lnSpc>
              <a:spcBef>
                <a:spcPts val="0"/>
              </a:spcBef>
              <a:spcAft>
                <a:spcPts val="0"/>
              </a:spcAft>
              <a:buClr>
                <a:srgbClr val="000000"/>
              </a:buClr>
              <a:buSzPts val="3600"/>
              <a:buFont typeface="Georgia"/>
              <a:buNone/>
            </a:pPr>
            <a:r>
              <a:rPr b="1" i="0" lang="en-US" sz="3600" u="none" cap="none" strike="noStrike">
                <a:solidFill>
                  <a:srgbClr val="000000"/>
                </a:solidFill>
                <a:latin typeface="Georgia"/>
                <a:ea typeface="Georgia"/>
                <a:cs typeface="Georgia"/>
                <a:sym typeface="Georgia"/>
              </a:rPr>
              <a:t>LEARNING OUTCOMES</a:t>
            </a:r>
            <a:endParaRPr/>
          </a:p>
        </p:txBody>
      </p:sp>
      <p:sp>
        <p:nvSpPr>
          <p:cNvPr id="95" name="Google Shape;95;p2"/>
          <p:cNvSpPr txBox="1"/>
          <p:nvPr/>
        </p:nvSpPr>
        <p:spPr>
          <a:xfrm>
            <a:off x="645027" y="1107382"/>
            <a:ext cx="6241046" cy="736601"/>
          </a:xfrm>
          <a:prstGeom prst="rect">
            <a:avLst/>
          </a:prstGeom>
          <a:noFill/>
          <a:ln>
            <a:noFill/>
          </a:ln>
        </p:spPr>
        <p:txBody>
          <a:bodyPr anchorCtr="0" anchor="ctr" bIns="50800" lIns="50800" spcFirstLastPara="1" rIns="50800" wrap="square" tIns="50800">
            <a:spAutoFit/>
          </a:bodyPr>
          <a:lstStyle/>
          <a:p>
            <a:pPr indent="0" lvl="0" marL="0" marR="0" rtl="0" algn="just">
              <a:lnSpc>
                <a:spcPct val="100000"/>
              </a:lnSpc>
              <a:spcBef>
                <a:spcPts val="0"/>
              </a:spcBef>
              <a:spcAft>
                <a:spcPts val="0"/>
              </a:spcAft>
              <a:buClr>
                <a:srgbClr val="000000"/>
              </a:buClr>
              <a:buSzPts val="2200"/>
              <a:buFont typeface="Georgia"/>
              <a:buNone/>
            </a:pPr>
            <a:r>
              <a:rPr b="1" i="0" lang="en-US" sz="2200" u="none" cap="none" strike="noStrike">
                <a:solidFill>
                  <a:srgbClr val="000000"/>
                </a:solidFill>
                <a:latin typeface="Georgia"/>
                <a:ea typeface="Georgia"/>
                <a:cs typeface="Georgia"/>
                <a:sym typeface="Georgia"/>
              </a:rPr>
              <a:t>As a result of the lesson you will be able to:</a:t>
            </a:r>
            <a:endParaRPr/>
          </a:p>
        </p:txBody>
      </p:sp>
      <p:sp>
        <p:nvSpPr>
          <p:cNvPr id="96" name="Google Shape;96;p2"/>
          <p:cNvSpPr txBox="1"/>
          <p:nvPr/>
        </p:nvSpPr>
        <p:spPr>
          <a:xfrm>
            <a:off x="488949" y="2425284"/>
            <a:ext cx="11201401" cy="2007432"/>
          </a:xfrm>
          <a:prstGeom prst="rect">
            <a:avLst/>
          </a:prstGeom>
          <a:noFill/>
          <a:ln>
            <a:noFill/>
          </a:ln>
        </p:spPr>
        <p:txBody>
          <a:bodyPr anchorCtr="0" anchor="ctr" bIns="50800" lIns="50800" spcFirstLastPara="1" rIns="50800" wrap="square" tIns="50800">
            <a:spAutoFit/>
          </a:bodyPr>
          <a:lstStyle/>
          <a:p>
            <a:pPr indent="-425193" lvl="0" marL="531493" marR="0" rtl="0" algn="just">
              <a:lnSpc>
                <a:spcPct val="100000"/>
              </a:lnSpc>
              <a:spcBef>
                <a:spcPts val="0"/>
              </a:spcBef>
              <a:spcAft>
                <a:spcPts val="0"/>
              </a:spcAft>
              <a:buClr>
                <a:srgbClr val="000000"/>
              </a:buClr>
              <a:buSzPts val="2200"/>
              <a:buFont typeface="Georgia"/>
              <a:buChar char="❏"/>
            </a:pPr>
            <a:r>
              <a:rPr b="0" i="1" lang="en-US" sz="2200" u="none" cap="none" strike="noStrike">
                <a:solidFill>
                  <a:srgbClr val="000000"/>
                </a:solidFill>
                <a:latin typeface="Georgia"/>
                <a:ea typeface="Georgia"/>
                <a:cs typeface="Georgia"/>
                <a:sym typeface="Georgia"/>
              </a:rPr>
              <a:t>State functions of the skeletal system; </a:t>
            </a:r>
            <a:endParaRPr/>
          </a:p>
          <a:p>
            <a:pPr indent="-425193" lvl="0" marL="531493" marR="0" rtl="0" algn="just">
              <a:lnSpc>
                <a:spcPct val="100000"/>
              </a:lnSpc>
              <a:spcBef>
                <a:spcPts val="0"/>
              </a:spcBef>
              <a:spcAft>
                <a:spcPts val="0"/>
              </a:spcAft>
              <a:buClr>
                <a:srgbClr val="000000"/>
              </a:buClr>
              <a:buSzPts val="2200"/>
              <a:buFont typeface="Georgia"/>
              <a:buChar char="❏"/>
            </a:pPr>
            <a:r>
              <a:rPr b="0" i="1" lang="en-US" sz="2200" u="none" cap="none" strike="noStrike">
                <a:solidFill>
                  <a:srgbClr val="000000"/>
                </a:solidFill>
                <a:latin typeface="Georgia"/>
                <a:ea typeface="Georgia"/>
                <a:cs typeface="Georgia"/>
                <a:sym typeface="Georgia"/>
              </a:rPr>
              <a:t>Describe the general features of a long bone and a flat bone;</a:t>
            </a:r>
            <a:endParaRPr/>
          </a:p>
          <a:p>
            <a:pPr indent="-425193" lvl="0" marL="531493" marR="0" rtl="0" algn="just">
              <a:lnSpc>
                <a:spcPct val="100000"/>
              </a:lnSpc>
              <a:spcBef>
                <a:spcPts val="0"/>
              </a:spcBef>
              <a:spcAft>
                <a:spcPts val="0"/>
              </a:spcAft>
              <a:buClr>
                <a:srgbClr val="000000"/>
              </a:buClr>
              <a:buSzPts val="2200"/>
              <a:buFont typeface="Georgia"/>
              <a:buChar char="❏"/>
            </a:pPr>
            <a:r>
              <a:rPr b="0" i="1" lang="en-US" sz="2200" u="none" cap="none" strike="noStrike">
                <a:solidFill>
                  <a:srgbClr val="000000"/>
                </a:solidFill>
                <a:latin typeface="Georgia"/>
                <a:ea typeface="Georgia"/>
                <a:cs typeface="Georgia"/>
                <a:sym typeface="Georgia"/>
              </a:rPr>
              <a:t>Describe briefly the process of bone formation in the fetus, and summarize the events of bone remodeling throughout life.</a:t>
            </a:r>
            <a:endParaRPr/>
          </a:p>
          <a:p>
            <a:pPr indent="-425193" lvl="0" marL="531493" marR="0" rtl="0" algn="just">
              <a:lnSpc>
                <a:spcPct val="100000"/>
              </a:lnSpc>
              <a:spcBef>
                <a:spcPts val="0"/>
              </a:spcBef>
              <a:spcAft>
                <a:spcPts val="0"/>
              </a:spcAft>
              <a:buClr>
                <a:srgbClr val="000000"/>
              </a:buClr>
              <a:buSzPts val="2200"/>
              <a:buFont typeface="Georgia"/>
              <a:buChar char="❏"/>
            </a:pPr>
            <a:r>
              <a:rPr b="0" i="1" lang="en-US" sz="2200" u="none" cap="none" strike="noStrike">
                <a:solidFill>
                  <a:srgbClr val="000000"/>
                </a:solidFill>
                <a:latin typeface="Georgia"/>
                <a:ea typeface="Georgia"/>
                <a:cs typeface="Georgia"/>
                <a:sym typeface="Georgia"/>
              </a:rPr>
              <a:t>Discuss the role of the bones in Mineral Homeostasis.</a:t>
            </a:r>
            <a:endParaRPr/>
          </a:p>
          <a:p>
            <a:pPr indent="-425193" lvl="0" marL="531493" marR="0" rtl="0" algn="just">
              <a:lnSpc>
                <a:spcPct val="100000"/>
              </a:lnSpc>
              <a:spcBef>
                <a:spcPts val="0"/>
              </a:spcBef>
              <a:spcAft>
                <a:spcPts val="0"/>
              </a:spcAft>
              <a:buClr>
                <a:srgbClr val="000000"/>
              </a:buClr>
              <a:buSzPts val="2200"/>
              <a:buFont typeface="Georgia"/>
              <a:buChar char="❏"/>
            </a:pPr>
            <a:r>
              <a:rPr b="0" i="1" lang="en-US" sz="2200" u="none" cap="none" strike="noStrike">
                <a:solidFill>
                  <a:srgbClr val="000000"/>
                </a:solidFill>
                <a:latin typeface="Times New Roman"/>
                <a:ea typeface="Times New Roman"/>
                <a:cs typeface="Times New Roman"/>
                <a:sym typeface="Times New Roman"/>
              </a:rPr>
              <a:t>Name the main hormones that regulate bone physiology, and  describe their effects; </a:t>
            </a:r>
            <a:endParaRPr/>
          </a:p>
        </p:txBody>
      </p:sp>
    </p:spTree>
  </p:cSld>
  <p:clrMapOvr>
    <a:masterClrMapping/>
  </p:clrMapOvr>
  <mc:AlternateContent>
    <mc:Choice Requires="p14">
      <p:transition spd="slow" p14:dur="1200">
        <p:push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grpSp>
        <p:nvGrpSpPr>
          <p:cNvPr id="473" name="Google Shape;473;p30"/>
          <p:cNvGrpSpPr/>
          <p:nvPr/>
        </p:nvGrpSpPr>
        <p:grpSpPr>
          <a:xfrm>
            <a:off x="-74254" y="6205470"/>
            <a:ext cx="12248963" cy="755694"/>
            <a:chOff x="-2" y="-1"/>
            <a:chExt cx="12248961" cy="755693"/>
          </a:xfrm>
        </p:grpSpPr>
        <p:sp>
          <p:nvSpPr>
            <p:cNvPr id="474" name="Google Shape;474;p30"/>
            <p:cNvSpPr/>
            <p:nvPr/>
          </p:nvSpPr>
          <p:spPr>
            <a:xfrm>
              <a:off x="2797111" y="18570"/>
              <a:ext cx="9451848" cy="684189"/>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475" name="Google Shape;475;p30"/>
            <p:cNvSpPr/>
            <p:nvPr/>
          </p:nvSpPr>
          <p:spPr>
            <a:xfrm>
              <a:off x="58513" y="16859"/>
              <a:ext cx="2922815" cy="738833"/>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476" name="Google Shape;476;p30"/>
            <p:cNvPicPr preferRelativeResize="0"/>
            <p:nvPr/>
          </p:nvPicPr>
          <p:blipFill rotWithShape="1">
            <a:blip r:embed="rId3">
              <a:alphaModFix/>
            </a:blip>
            <a:srcRect b="0" l="0" r="0" t="0"/>
            <a:stretch/>
          </p:blipFill>
          <p:spPr>
            <a:xfrm>
              <a:off x="-2" y="-1"/>
              <a:ext cx="704323" cy="613864"/>
            </a:xfrm>
            <a:prstGeom prst="rect">
              <a:avLst/>
            </a:prstGeom>
            <a:noFill/>
            <a:ln>
              <a:noFill/>
            </a:ln>
          </p:spPr>
        </p:pic>
        <p:sp>
          <p:nvSpPr>
            <p:cNvPr id="477" name="Google Shape;477;p30"/>
            <p:cNvSpPr txBox="1"/>
            <p:nvPr/>
          </p:nvSpPr>
          <p:spPr>
            <a:xfrm>
              <a:off x="696105" y="153861"/>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478" name="Google Shape;478;p30"/>
          <p:cNvSpPr txBox="1"/>
          <p:nvPr>
            <p:ph type="title"/>
          </p:nvPr>
        </p:nvSpPr>
        <p:spPr>
          <a:xfrm>
            <a:off x="-3146802" y="40899"/>
            <a:ext cx="11603943" cy="756402"/>
          </a:xfrm>
          <a:prstGeom prst="rect">
            <a:avLst/>
          </a:prstGeom>
          <a:noFill/>
          <a:ln>
            <a:noFill/>
          </a:ln>
        </p:spPr>
        <p:txBody>
          <a:bodyPr anchorCtr="0" anchor="b"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2400"/>
              <a:buFont typeface="Georgia"/>
              <a:buNone/>
            </a:pPr>
            <a:r>
              <a:rPr b="1" lang="en-US" sz="2400">
                <a:latin typeface="Georgia"/>
                <a:ea typeface="Georgia"/>
                <a:cs typeface="Georgia"/>
                <a:sym typeface="Georgia"/>
              </a:rPr>
              <a:t>Mini case</a:t>
            </a:r>
            <a:endParaRPr/>
          </a:p>
        </p:txBody>
      </p:sp>
      <p:sp>
        <p:nvSpPr>
          <p:cNvPr id="479" name="Google Shape;479;p30"/>
          <p:cNvSpPr txBox="1"/>
          <p:nvPr/>
        </p:nvSpPr>
        <p:spPr>
          <a:xfrm>
            <a:off x="752097" y="1223388"/>
            <a:ext cx="8961995" cy="434337"/>
          </a:xfrm>
          <a:prstGeom prst="rect">
            <a:avLst/>
          </a:prstGeom>
          <a:noFill/>
          <a:ln>
            <a:noFill/>
          </a:ln>
        </p:spPr>
        <p:txBody>
          <a:bodyPr anchorCtr="0" anchor="b"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Georgia"/>
              <a:buNone/>
            </a:pPr>
            <a:r>
              <a:rPr b="0" i="0" lang="en-US" sz="2400" u="none" cap="none" strike="noStrike">
                <a:solidFill>
                  <a:srgbClr val="000000"/>
                </a:solidFill>
                <a:latin typeface="Georgia"/>
                <a:ea typeface="Georgia"/>
                <a:cs typeface="Georgia"/>
                <a:sym typeface="Georgia"/>
              </a:rPr>
              <a:t>part A: </a:t>
            </a:r>
            <a:endParaRPr/>
          </a:p>
        </p:txBody>
      </p:sp>
      <p:sp>
        <p:nvSpPr>
          <p:cNvPr id="480" name="Google Shape;480;p30"/>
          <p:cNvSpPr txBox="1"/>
          <p:nvPr/>
        </p:nvSpPr>
        <p:spPr>
          <a:xfrm>
            <a:off x="685982" y="1767846"/>
            <a:ext cx="10447023" cy="3289485"/>
          </a:xfrm>
          <a:prstGeom prst="rect">
            <a:avLst/>
          </a:prstGeom>
          <a:noFill/>
          <a:ln>
            <a:noFill/>
          </a:ln>
        </p:spPr>
        <p:txBody>
          <a:bodyPr anchorCtr="0" anchor="ctr" bIns="50800" lIns="50800" spcFirstLastPara="1" rIns="50800" wrap="square" tIns="50800">
            <a:spAutoFit/>
          </a:bodyPr>
          <a:lstStyle/>
          <a:p>
            <a:pPr indent="0" lvl="0" marL="0" marR="0" rtl="0" algn="just">
              <a:lnSpc>
                <a:spcPct val="216666"/>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A race between two runners is often used as an analogy to describe the mechanism of endochondral ossification. Review endochondral ossification. In endochondral ossification, who are the two runners? Did each runner begin the race at the same time? Who is in the lead? How does the race end? </a:t>
            </a:r>
            <a:endParaRPr/>
          </a:p>
          <a:p>
            <a:pPr indent="0" lvl="0" marL="0" marR="0" rtl="0" algn="l">
              <a:lnSpc>
                <a:spcPct val="244444"/>
              </a:lnSpc>
              <a:spcBef>
                <a:spcPts val="1200"/>
              </a:spcBef>
              <a:spcAft>
                <a:spcPts val="0"/>
              </a:spcAft>
              <a:buClr>
                <a:srgbClr val="000000"/>
              </a:buClr>
              <a:buSzPts val="1800"/>
              <a:buFont typeface="Arial"/>
              <a:buNone/>
            </a:pPr>
            <a:br>
              <a:rPr b="1" i="0" lang="en-US" sz="1800" u="none" cap="none" strike="noStrike">
                <a:solidFill>
                  <a:srgbClr val="000000"/>
                </a:solidFill>
                <a:latin typeface="Arial"/>
                <a:ea typeface="Arial"/>
                <a:cs typeface="Arial"/>
                <a:sym typeface="Arial"/>
              </a:rPr>
            </a:br>
            <a:endParaRPr/>
          </a:p>
        </p:txBody>
      </p:sp>
      <p:grpSp>
        <p:nvGrpSpPr>
          <p:cNvPr id="481" name="Google Shape;481;p30"/>
          <p:cNvGrpSpPr/>
          <p:nvPr/>
        </p:nvGrpSpPr>
        <p:grpSpPr>
          <a:xfrm>
            <a:off x="515928" y="105928"/>
            <a:ext cx="980376" cy="1007342"/>
            <a:chOff x="-1" y="-1"/>
            <a:chExt cx="980375" cy="1007340"/>
          </a:xfrm>
        </p:grpSpPr>
        <p:sp>
          <p:nvSpPr>
            <p:cNvPr id="482" name="Google Shape;482;p30"/>
            <p:cNvSpPr/>
            <p:nvPr/>
          </p:nvSpPr>
          <p:spPr>
            <a:xfrm>
              <a:off x="-1" y="-1"/>
              <a:ext cx="980375" cy="1007340"/>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483" name="Google Shape;483;p30"/>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484" name="Google Shape;484;p30"/>
            <p:cNvGrpSpPr/>
            <p:nvPr/>
          </p:nvGrpSpPr>
          <p:grpSpPr>
            <a:xfrm>
              <a:off x="142133" y="146024"/>
              <a:ext cx="696259" cy="715335"/>
              <a:chOff x="-2" y="-1"/>
              <a:chExt cx="696258" cy="715334"/>
            </a:xfrm>
          </p:grpSpPr>
          <p:sp>
            <p:nvSpPr>
              <p:cNvPr id="485" name="Google Shape;485;p30"/>
              <p:cNvSpPr/>
              <p:nvPr/>
            </p:nvSpPr>
            <p:spPr>
              <a:xfrm>
                <a:off x="-2" y="0"/>
                <a:ext cx="696256" cy="715329"/>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486" name="Google Shape;486;p30"/>
              <p:cNvPicPr preferRelativeResize="0"/>
              <p:nvPr/>
            </p:nvPicPr>
            <p:blipFill rotWithShape="1">
              <a:blip r:embed="rId4">
                <a:alphaModFix/>
              </a:blip>
              <a:srcRect b="0" l="0" r="0" t="0"/>
              <a:stretch/>
            </p:blipFill>
            <p:spPr>
              <a:xfrm>
                <a:off x="2" y="-1"/>
                <a:ext cx="696254" cy="715334"/>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81"/>
                                        </p:tgtEl>
                                        <p:attrNameLst>
                                          <p:attrName>style.visibility</p:attrName>
                                        </p:attrNameLst>
                                      </p:cBhvr>
                                      <p:to>
                                        <p:strVal val="visible"/>
                                      </p:to>
                                    </p:set>
                                    <p:anim calcmode="lin" valueType="num">
                                      <p:cBhvr additive="base">
                                        <p:cTn dur="300"/>
                                        <p:tgtEl>
                                          <p:spTgt spid="481"/>
                                        </p:tgtEl>
                                        <p:attrNameLst>
                                          <p:attrName>ppt_w</p:attrName>
                                        </p:attrNameLst>
                                      </p:cBhvr>
                                      <p:tavLst>
                                        <p:tav fmla="" tm="0">
                                          <p:val>
                                            <p:strVal val="0"/>
                                          </p:val>
                                        </p:tav>
                                        <p:tav fmla="" tm="100000">
                                          <p:val>
                                            <p:strVal val="#ppt_w"/>
                                          </p:val>
                                        </p:tav>
                                      </p:tavLst>
                                    </p:anim>
                                    <p:anim calcmode="lin" valueType="num">
                                      <p:cBhvr additive="base">
                                        <p:cTn dur="300"/>
                                        <p:tgtEl>
                                          <p:spTgt spid="48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grpSp>
        <p:nvGrpSpPr>
          <p:cNvPr id="491" name="Google Shape;491;p32"/>
          <p:cNvGrpSpPr/>
          <p:nvPr/>
        </p:nvGrpSpPr>
        <p:grpSpPr>
          <a:xfrm>
            <a:off x="-74254" y="6205470"/>
            <a:ext cx="12248963" cy="755694"/>
            <a:chOff x="-2" y="-1"/>
            <a:chExt cx="12248961" cy="755693"/>
          </a:xfrm>
        </p:grpSpPr>
        <p:sp>
          <p:nvSpPr>
            <p:cNvPr id="492" name="Google Shape;492;p32"/>
            <p:cNvSpPr/>
            <p:nvPr/>
          </p:nvSpPr>
          <p:spPr>
            <a:xfrm>
              <a:off x="2797111" y="18570"/>
              <a:ext cx="9451848" cy="684189"/>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493" name="Google Shape;493;p32"/>
            <p:cNvSpPr/>
            <p:nvPr/>
          </p:nvSpPr>
          <p:spPr>
            <a:xfrm>
              <a:off x="58513" y="16859"/>
              <a:ext cx="2922815" cy="738833"/>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494" name="Google Shape;494;p32"/>
            <p:cNvPicPr preferRelativeResize="0"/>
            <p:nvPr/>
          </p:nvPicPr>
          <p:blipFill rotWithShape="1">
            <a:blip r:embed="rId3">
              <a:alphaModFix/>
            </a:blip>
            <a:srcRect b="0" l="0" r="0" t="0"/>
            <a:stretch/>
          </p:blipFill>
          <p:spPr>
            <a:xfrm>
              <a:off x="-2" y="-1"/>
              <a:ext cx="704323" cy="613864"/>
            </a:xfrm>
            <a:prstGeom prst="rect">
              <a:avLst/>
            </a:prstGeom>
            <a:noFill/>
            <a:ln>
              <a:noFill/>
            </a:ln>
          </p:spPr>
        </p:pic>
        <p:sp>
          <p:nvSpPr>
            <p:cNvPr id="495" name="Google Shape;495;p32"/>
            <p:cNvSpPr txBox="1"/>
            <p:nvPr/>
          </p:nvSpPr>
          <p:spPr>
            <a:xfrm>
              <a:off x="696105" y="153861"/>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496" name="Google Shape;496;p32"/>
          <p:cNvSpPr txBox="1"/>
          <p:nvPr/>
        </p:nvSpPr>
        <p:spPr>
          <a:xfrm>
            <a:off x="1221997" y="1166318"/>
            <a:ext cx="8961995" cy="434337"/>
          </a:xfrm>
          <a:prstGeom prst="rect">
            <a:avLst/>
          </a:prstGeom>
          <a:noFill/>
          <a:ln>
            <a:noFill/>
          </a:ln>
        </p:spPr>
        <p:txBody>
          <a:bodyPr anchorCtr="0" anchor="b"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Georgia"/>
              <a:buNone/>
            </a:pPr>
            <a:r>
              <a:rPr b="0" i="0" lang="en-US" sz="2400" u="none" cap="none" strike="noStrike">
                <a:solidFill>
                  <a:srgbClr val="000000"/>
                </a:solidFill>
                <a:latin typeface="Georgia"/>
                <a:ea typeface="Georgia"/>
                <a:cs typeface="Georgia"/>
                <a:sym typeface="Georgia"/>
              </a:rPr>
              <a:t>part B: </a:t>
            </a:r>
            <a:endParaRPr/>
          </a:p>
        </p:txBody>
      </p:sp>
      <p:sp>
        <p:nvSpPr>
          <p:cNvPr id="497" name="Google Shape;497;p32"/>
          <p:cNvSpPr txBox="1"/>
          <p:nvPr/>
        </p:nvSpPr>
        <p:spPr>
          <a:xfrm>
            <a:off x="979045" y="2022007"/>
            <a:ext cx="9447900" cy="2451285"/>
          </a:xfrm>
          <a:prstGeom prst="rect">
            <a:avLst/>
          </a:prstGeom>
          <a:noFill/>
          <a:ln>
            <a:noFill/>
          </a:ln>
        </p:spPr>
        <p:txBody>
          <a:bodyPr anchorCtr="0" anchor="ctr" bIns="50800" lIns="50800" spcFirstLastPara="1" rIns="50800" wrap="square" tIns="50800">
            <a:spAutoFit/>
          </a:bodyPr>
          <a:lstStyle/>
          <a:p>
            <a:pPr indent="0" lvl="0" marL="0" marR="0" rtl="0" algn="just">
              <a:lnSpc>
                <a:spcPct val="216666"/>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What roles do osteoclasts and osteocytes play in endochondral ossification? </a:t>
            </a:r>
            <a:endParaRPr b="0" i="0" sz="1800" u="none" cap="none" strike="noStrike">
              <a:solidFill>
                <a:srgbClr val="000000"/>
              </a:solidFill>
              <a:latin typeface="Times"/>
              <a:ea typeface="Times"/>
              <a:cs typeface="Times"/>
              <a:sym typeface="Times"/>
            </a:endParaRPr>
          </a:p>
          <a:p>
            <a:pPr indent="0" lvl="0" marL="0" marR="0" rtl="0" algn="just">
              <a:lnSpc>
                <a:spcPct val="216666"/>
              </a:lnSpc>
              <a:spcBef>
                <a:spcPts val="1200"/>
              </a:spcBef>
              <a:spcAft>
                <a:spcPts val="0"/>
              </a:spcAft>
              <a:buClr>
                <a:srgbClr val="000000"/>
              </a:buClr>
              <a:buSzPts val="1800"/>
              <a:buFont typeface="Arial"/>
              <a:buNone/>
            </a:pPr>
            <a:r>
              <a:t/>
            </a:r>
            <a:endParaRPr b="0" i="0" sz="1800" u="none" cap="none" strike="noStrike">
              <a:solidFill>
                <a:srgbClr val="000000"/>
              </a:solidFill>
              <a:latin typeface="Times"/>
              <a:ea typeface="Times"/>
              <a:cs typeface="Times"/>
              <a:sym typeface="Times"/>
            </a:endParaRPr>
          </a:p>
          <a:p>
            <a:pPr indent="0" lvl="0" marL="0" marR="0" rtl="0" algn="l">
              <a:lnSpc>
                <a:spcPct val="244444"/>
              </a:lnSpc>
              <a:spcBef>
                <a:spcPts val="1200"/>
              </a:spcBef>
              <a:spcAft>
                <a:spcPts val="0"/>
              </a:spcAft>
              <a:buClr>
                <a:srgbClr val="000000"/>
              </a:buClr>
              <a:buSzPts val="1800"/>
              <a:buFont typeface="Arial"/>
              <a:buNone/>
            </a:pPr>
            <a:br>
              <a:rPr b="1" i="0" lang="en-US" sz="1800" u="none" cap="none" strike="noStrike">
                <a:solidFill>
                  <a:srgbClr val="000000"/>
                </a:solidFill>
                <a:latin typeface="Arial"/>
                <a:ea typeface="Arial"/>
                <a:cs typeface="Arial"/>
                <a:sym typeface="Arial"/>
              </a:rPr>
            </a:br>
            <a:endParaRPr/>
          </a:p>
        </p:txBody>
      </p:sp>
      <p:sp>
        <p:nvSpPr>
          <p:cNvPr id="498" name="Google Shape;498;p32"/>
          <p:cNvSpPr txBox="1"/>
          <p:nvPr>
            <p:ph type="title"/>
          </p:nvPr>
        </p:nvSpPr>
        <p:spPr>
          <a:xfrm>
            <a:off x="-3146802" y="40899"/>
            <a:ext cx="11603943" cy="756402"/>
          </a:xfrm>
          <a:prstGeom prst="rect">
            <a:avLst/>
          </a:prstGeom>
          <a:noFill/>
          <a:ln>
            <a:noFill/>
          </a:ln>
        </p:spPr>
        <p:txBody>
          <a:bodyPr anchorCtr="0" anchor="b"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2400"/>
              <a:buFont typeface="Georgia"/>
              <a:buNone/>
            </a:pPr>
            <a:r>
              <a:rPr b="1" lang="en-US" sz="2400">
                <a:latin typeface="Georgia"/>
                <a:ea typeface="Georgia"/>
                <a:cs typeface="Georgia"/>
                <a:sym typeface="Georgia"/>
              </a:rPr>
              <a:t>Mini case</a:t>
            </a:r>
            <a:endParaRPr/>
          </a:p>
        </p:txBody>
      </p:sp>
      <p:grpSp>
        <p:nvGrpSpPr>
          <p:cNvPr id="499" name="Google Shape;499;p32"/>
          <p:cNvGrpSpPr/>
          <p:nvPr/>
        </p:nvGrpSpPr>
        <p:grpSpPr>
          <a:xfrm>
            <a:off x="515928" y="105928"/>
            <a:ext cx="980376" cy="1007342"/>
            <a:chOff x="-1" y="-1"/>
            <a:chExt cx="980375" cy="1007340"/>
          </a:xfrm>
        </p:grpSpPr>
        <p:sp>
          <p:nvSpPr>
            <p:cNvPr id="500" name="Google Shape;500;p32"/>
            <p:cNvSpPr/>
            <p:nvPr/>
          </p:nvSpPr>
          <p:spPr>
            <a:xfrm>
              <a:off x="-1" y="-1"/>
              <a:ext cx="980375" cy="1007340"/>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501" name="Google Shape;501;p32"/>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502" name="Google Shape;502;p32"/>
            <p:cNvGrpSpPr/>
            <p:nvPr/>
          </p:nvGrpSpPr>
          <p:grpSpPr>
            <a:xfrm>
              <a:off x="142133" y="146024"/>
              <a:ext cx="696259" cy="715335"/>
              <a:chOff x="-2" y="-1"/>
              <a:chExt cx="696258" cy="715334"/>
            </a:xfrm>
          </p:grpSpPr>
          <p:sp>
            <p:nvSpPr>
              <p:cNvPr id="503" name="Google Shape;503;p32"/>
              <p:cNvSpPr/>
              <p:nvPr/>
            </p:nvSpPr>
            <p:spPr>
              <a:xfrm>
                <a:off x="-2" y="0"/>
                <a:ext cx="696256" cy="715329"/>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504" name="Google Shape;504;p32"/>
              <p:cNvPicPr preferRelativeResize="0"/>
              <p:nvPr/>
            </p:nvPicPr>
            <p:blipFill rotWithShape="1">
              <a:blip r:embed="rId4">
                <a:alphaModFix/>
              </a:blip>
              <a:srcRect b="0" l="0" r="0" t="0"/>
              <a:stretch/>
            </p:blipFill>
            <p:spPr>
              <a:xfrm>
                <a:off x="2" y="-1"/>
                <a:ext cx="696254" cy="715334"/>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99"/>
                                        </p:tgtEl>
                                        <p:attrNameLst>
                                          <p:attrName>style.visibility</p:attrName>
                                        </p:attrNameLst>
                                      </p:cBhvr>
                                      <p:to>
                                        <p:strVal val="visible"/>
                                      </p:to>
                                    </p:set>
                                    <p:anim calcmode="lin" valueType="num">
                                      <p:cBhvr additive="base">
                                        <p:cTn dur="300"/>
                                        <p:tgtEl>
                                          <p:spTgt spid="499"/>
                                        </p:tgtEl>
                                        <p:attrNameLst>
                                          <p:attrName>ppt_w</p:attrName>
                                        </p:attrNameLst>
                                      </p:cBhvr>
                                      <p:tavLst>
                                        <p:tav fmla="" tm="0">
                                          <p:val>
                                            <p:strVal val="0"/>
                                          </p:val>
                                        </p:tav>
                                        <p:tav fmla="" tm="100000">
                                          <p:val>
                                            <p:strVal val="#ppt_w"/>
                                          </p:val>
                                        </p:tav>
                                      </p:tavLst>
                                    </p:anim>
                                    <p:anim calcmode="lin" valueType="num">
                                      <p:cBhvr additive="base">
                                        <p:cTn dur="300"/>
                                        <p:tgtEl>
                                          <p:spTgt spid="49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grpSp>
        <p:nvGrpSpPr>
          <p:cNvPr id="509" name="Google Shape;509;p34"/>
          <p:cNvGrpSpPr/>
          <p:nvPr/>
        </p:nvGrpSpPr>
        <p:grpSpPr>
          <a:xfrm>
            <a:off x="-74254" y="6205470"/>
            <a:ext cx="12248963" cy="755694"/>
            <a:chOff x="-2" y="-1"/>
            <a:chExt cx="12248961" cy="755693"/>
          </a:xfrm>
        </p:grpSpPr>
        <p:sp>
          <p:nvSpPr>
            <p:cNvPr id="510" name="Google Shape;510;p34"/>
            <p:cNvSpPr/>
            <p:nvPr/>
          </p:nvSpPr>
          <p:spPr>
            <a:xfrm>
              <a:off x="2797111" y="18570"/>
              <a:ext cx="9451848" cy="684189"/>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511" name="Google Shape;511;p34"/>
            <p:cNvSpPr/>
            <p:nvPr/>
          </p:nvSpPr>
          <p:spPr>
            <a:xfrm>
              <a:off x="58513" y="16859"/>
              <a:ext cx="2922815" cy="738833"/>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512" name="Google Shape;512;p34"/>
            <p:cNvPicPr preferRelativeResize="0"/>
            <p:nvPr/>
          </p:nvPicPr>
          <p:blipFill rotWithShape="1">
            <a:blip r:embed="rId3">
              <a:alphaModFix/>
            </a:blip>
            <a:srcRect b="0" l="0" r="0" t="0"/>
            <a:stretch/>
          </p:blipFill>
          <p:spPr>
            <a:xfrm>
              <a:off x="-2" y="-1"/>
              <a:ext cx="704323" cy="613864"/>
            </a:xfrm>
            <a:prstGeom prst="rect">
              <a:avLst/>
            </a:prstGeom>
            <a:noFill/>
            <a:ln>
              <a:noFill/>
            </a:ln>
          </p:spPr>
        </p:pic>
        <p:sp>
          <p:nvSpPr>
            <p:cNvPr id="513" name="Google Shape;513;p34"/>
            <p:cNvSpPr txBox="1"/>
            <p:nvPr/>
          </p:nvSpPr>
          <p:spPr>
            <a:xfrm>
              <a:off x="696105" y="153861"/>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514" name="Google Shape;514;p34"/>
          <p:cNvSpPr txBox="1"/>
          <p:nvPr/>
        </p:nvSpPr>
        <p:spPr>
          <a:xfrm>
            <a:off x="1221997" y="1166318"/>
            <a:ext cx="8961995" cy="434337"/>
          </a:xfrm>
          <a:prstGeom prst="rect">
            <a:avLst/>
          </a:prstGeom>
          <a:noFill/>
          <a:ln>
            <a:noFill/>
          </a:ln>
        </p:spPr>
        <p:txBody>
          <a:bodyPr anchorCtr="0" anchor="b"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Georgia"/>
              <a:buNone/>
            </a:pPr>
            <a:r>
              <a:rPr b="0" i="0" lang="en-US" sz="2400" u="none" cap="none" strike="noStrike">
                <a:solidFill>
                  <a:srgbClr val="000000"/>
                </a:solidFill>
                <a:latin typeface="Georgia"/>
                <a:ea typeface="Georgia"/>
                <a:cs typeface="Georgia"/>
                <a:sym typeface="Georgia"/>
              </a:rPr>
              <a:t>part C: </a:t>
            </a:r>
            <a:endParaRPr/>
          </a:p>
        </p:txBody>
      </p:sp>
      <p:sp>
        <p:nvSpPr>
          <p:cNvPr id="515" name="Google Shape;515;p34"/>
          <p:cNvSpPr txBox="1"/>
          <p:nvPr/>
        </p:nvSpPr>
        <p:spPr>
          <a:xfrm>
            <a:off x="1144145" y="1766978"/>
            <a:ext cx="9447900" cy="3784785"/>
          </a:xfrm>
          <a:prstGeom prst="rect">
            <a:avLst/>
          </a:prstGeom>
          <a:noFill/>
          <a:ln>
            <a:noFill/>
          </a:ln>
        </p:spPr>
        <p:txBody>
          <a:bodyPr anchorCtr="0" anchor="ctr" bIns="50800" lIns="50800" spcFirstLastPara="1" rIns="50800" wrap="square" tIns="50800">
            <a:spAutoFit/>
          </a:bodyPr>
          <a:lstStyle/>
          <a:p>
            <a:pPr indent="0" lvl="0" marL="0" marR="0" rtl="0" algn="just">
              <a:lnSpc>
                <a:spcPct val="216666"/>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8-year old Sandra breaks her left leg in a car accident. X-rays indicate that her left femur is fractured at the </a:t>
            </a:r>
            <a:r>
              <a:rPr b="1" i="0" lang="en-US" sz="1800" u="none" cap="none" strike="noStrike">
                <a:solidFill>
                  <a:schemeClr val="accent5"/>
                </a:solidFill>
                <a:latin typeface="Arial"/>
                <a:ea typeface="Arial"/>
                <a:cs typeface="Arial"/>
                <a:sym typeface="Arial"/>
              </a:rPr>
              <a:t>epiphyseal plate.</a:t>
            </a:r>
            <a:r>
              <a:rPr b="1" i="0" lang="en-US" sz="1800" u="none" cap="none" strike="noStrike">
                <a:solidFill>
                  <a:srgbClr val="000000"/>
                </a:solidFill>
                <a:latin typeface="Arial"/>
                <a:ea typeface="Arial"/>
                <a:cs typeface="Arial"/>
                <a:sym typeface="Arial"/>
              </a:rPr>
              <a:t> The bone fracture eventually heals. Years later, Sandra begins to notice that her right leg is slightly longer than her left leg. What might account for the difference in length between Sandra’s two legs? Explain Sandra’s condition with respect to the race that you described in part A.</a:t>
            </a:r>
            <a:endParaRPr/>
          </a:p>
          <a:p>
            <a:pPr indent="0" lvl="0" marL="0" marR="0" rtl="0" algn="l">
              <a:lnSpc>
                <a:spcPct val="244444"/>
              </a:lnSpc>
              <a:spcBef>
                <a:spcPts val="1200"/>
              </a:spcBef>
              <a:spcAft>
                <a:spcPts val="0"/>
              </a:spcAft>
              <a:buClr>
                <a:srgbClr val="000000"/>
              </a:buClr>
              <a:buSzPts val="1800"/>
              <a:buFont typeface="Arial"/>
              <a:buNone/>
            </a:pPr>
            <a:br>
              <a:rPr b="1" i="0" lang="en-US" sz="1800" u="none" cap="none" strike="noStrike">
                <a:solidFill>
                  <a:srgbClr val="000000"/>
                </a:solidFill>
                <a:latin typeface="Arial"/>
                <a:ea typeface="Arial"/>
                <a:cs typeface="Arial"/>
                <a:sym typeface="Arial"/>
              </a:rPr>
            </a:br>
            <a:endParaRPr/>
          </a:p>
        </p:txBody>
      </p:sp>
      <p:sp>
        <p:nvSpPr>
          <p:cNvPr id="516" name="Google Shape;516;p34"/>
          <p:cNvSpPr txBox="1"/>
          <p:nvPr>
            <p:ph type="title"/>
          </p:nvPr>
        </p:nvSpPr>
        <p:spPr>
          <a:xfrm>
            <a:off x="-3146802" y="40899"/>
            <a:ext cx="11603943" cy="756402"/>
          </a:xfrm>
          <a:prstGeom prst="rect">
            <a:avLst/>
          </a:prstGeom>
          <a:noFill/>
          <a:ln>
            <a:noFill/>
          </a:ln>
        </p:spPr>
        <p:txBody>
          <a:bodyPr anchorCtr="0" anchor="b"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2400"/>
              <a:buFont typeface="Georgia"/>
              <a:buNone/>
            </a:pPr>
            <a:r>
              <a:rPr b="1" lang="en-US" sz="2400">
                <a:latin typeface="Georgia"/>
                <a:ea typeface="Georgia"/>
                <a:cs typeface="Georgia"/>
                <a:sym typeface="Georgia"/>
              </a:rPr>
              <a:t>Mini case</a:t>
            </a:r>
            <a:endParaRPr/>
          </a:p>
        </p:txBody>
      </p:sp>
      <p:grpSp>
        <p:nvGrpSpPr>
          <p:cNvPr id="517" name="Google Shape;517;p34"/>
          <p:cNvGrpSpPr/>
          <p:nvPr/>
        </p:nvGrpSpPr>
        <p:grpSpPr>
          <a:xfrm>
            <a:off x="515928" y="105928"/>
            <a:ext cx="980376" cy="1007342"/>
            <a:chOff x="-1" y="-1"/>
            <a:chExt cx="980375" cy="1007340"/>
          </a:xfrm>
        </p:grpSpPr>
        <p:sp>
          <p:nvSpPr>
            <p:cNvPr id="518" name="Google Shape;518;p34"/>
            <p:cNvSpPr/>
            <p:nvPr/>
          </p:nvSpPr>
          <p:spPr>
            <a:xfrm>
              <a:off x="-1" y="-1"/>
              <a:ext cx="980375" cy="1007340"/>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519" name="Google Shape;519;p34"/>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520" name="Google Shape;520;p34"/>
            <p:cNvGrpSpPr/>
            <p:nvPr/>
          </p:nvGrpSpPr>
          <p:grpSpPr>
            <a:xfrm>
              <a:off x="142133" y="146024"/>
              <a:ext cx="696259" cy="715335"/>
              <a:chOff x="-2" y="-1"/>
              <a:chExt cx="696258" cy="715334"/>
            </a:xfrm>
          </p:grpSpPr>
          <p:sp>
            <p:nvSpPr>
              <p:cNvPr id="521" name="Google Shape;521;p34"/>
              <p:cNvSpPr/>
              <p:nvPr/>
            </p:nvSpPr>
            <p:spPr>
              <a:xfrm>
                <a:off x="-2" y="0"/>
                <a:ext cx="696256" cy="715329"/>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522" name="Google Shape;522;p34"/>
              <p:cNvPicPr preferRelativeResize="0"/>
              <p:nvPr/>
            </p:nvPicPr>
            <p:blipFill rotWithShape="1">
              <a:blip r:embed="rId4">
                <a:alphaModFix/>
              </a:blip>
              <a:srcRect b="0" l="0" r="0" t="0"/>
              <a:stretch/>
            </p:blipFill>
            <p:spPr>
              <a:xfrm>
                <a:off x="2" y="-1"/>
                <a:ext cx="696254" cy="715334"/>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7"/>
                                        </p:tgtEl>
                                        <p:attrNameLst>
                                          <p:attrName>style.visibility</p:attrName>
                                        </p:attrNameLst>
                                      </p:cBhvr>
                                      <p:to>
                                        <p:strVal val="visible"/>
                                      </p:to>
                                    </p:set>
                                    <p:anim calcmode="lin" valueType="num">
                                      <p:cBhvr additive="base">
                                        <p:cTn dur="300"/>
                                        <p:tgtEl>
                                          <p:spTgt spid="517"/>
                                        </p:tgtEl>
                                        <p:attrNameLst>
                                          <p:attrName>ppt_w</p:attrName>
                                        </p:attrNameLst>
                                      </p:cBhvr>
                                      <p:tavLst>
                                        <p:tav fmla="" tm="0">
                                          <p:val>
                                            <p:strVal val="0"/>
                                          </p:val>
                                        </p:tav>
                                        <p:tav fmla="" tm="100000">
                                          <p:val>
                                            <p:strVal val="#ppt_w"/>
                                          </p:val>
                                        </p:tav>
                                      </p:tavLst>
                                    </p:anim>
                                    <p:anim calcmode="lin" valueType="num">
                                      <p:cBhvr additive="base">
                                        <p:cTn dur="300"/>
                                        <p:tgtEl>
                                          <p:spTgt spid="51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grpSp>
        <p:nvGrpSpPr>
          <p:cNvPr id="527" name="Google Shape;527;p36"/>
          <p:cNvGrpSpPr/>
          <p:nvPr/>
        </p:nvGrpSpPr>
        <p:grpSpPr>
          <a:xfrm>
            <a:off x="-74254" y="6205470"/>
            <a:ext cx="12248963" cy="755694"/>
            <a:chOff x="-2" y="-1"/>
            <a:chExt cx="12248961" cy="755693"/>
          </a:xfrm>
        </p:grpSpPr>
        <p:sp>
          <p:nvSpPr>
            <p:cNvPr id="528" name="Google Shape;528;p36"/>
            <p:cNvSpPr/>
            <p:nvPr/>
          </p:nvSpPr>
          <p:spPr>
            <a:xfrm>
              <a:off x="2797111" y="18570"/>
              <a:ext cx="9451848" cy="684189"/>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529" name="Google Shape;529;p36"/>
            <p:cNvSpPr/>
            <p:nvPr/>
          </p:nvSpPr>
          <p:spPr>
            <a:xfrm>
              <a:off x="58513" y="16859"/>
              <a:ext cx="2922815" cy="738833"/>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530" name="Google Shape;530;p36"/>
            <p:cNvPicPr preferRelativeResize="0"/>
            <p:nvPr/>
          </p:nvPicPr>
          <p:blipFill rotWithShape="1">
            <a:blip r:embed="rId3">
              <a:alphaModFix/>
            </a:blip>
            <a:srcRect b="0" l="0" r="0" t="0"/>
            <a:stretch/>
          </p:blipFill>
          <p:spPr>
            <a:xfrm>
              <a:off x="-2" y="-1"/>
              <a:ext cx="704323" cy="613864"/>
            </a:xfrm>
            <a:prstGeom prst="rect">
              <a:avLst/>
            </a:prstGeom>
            <a:noFill/>
            <a:ln>
              <a:noFill/>
            </a:ln>
          </p:spPr>
        </p:pic>
        <p:sp>
          <p:nvSpPr>
            <p:cNvPr id="531" name="Google Shape;531;p36"/>
            <p:cNvSpPr txBox="1"/>
            <p:nvPr/>
          </p:nvSpPr>
          <p:spPr>
            <a:xfrm>
              <a:off x="696105" y="153861"/>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532" name="Google Shape;532;p36"/>
          <p:cNvSpPr txBox="1"/>
          <p:nvPr/>
        </p:nvSpPr>
        <p:spPr>
          <a:xfrm>
            <a:off x="1221997" y="1166318"/>
            <a:ext cx="8961995" cy="434337"/>
          </a:xfrm>
          <a:prstGeom prst="rect">
            <a:avLst/>
          </a:prstGeom>
          <a:noFill/>
          <a:ln>
            <a:noFill/>
          </a:ln>
        </p:spPr>
        <p:txBody>
          <a:bodyPr anchorCtr="0" anchor="b"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Georgia"/>
              <a:buNone/>
            </a:pPr>
            <a:r>
              <a:rPr b="0" i="0" lang="en-US" sz="2400" u="none" cap="none" strike="noStrike">
                <a:solidFill>
                  <a:srgbClr val="000000"/>
                </a:solidFill>
                <a:latin typeface="Georgia"/>
                <a:ea typeface="Georgia"/>
                <a:cs typeface="Georgia"/>
                <a:sym typeface="Georgia"/>
              </a:rPr>
              <a:t>part D: </a:t>
            </a:r>
            <a:endParaRPr/>
          </a:p>
        </p:txBody>
      </p:sp>
      <p:sp>
        <p:nvSpPr>
          <p:cNvPr id="533" name="Google Shape;533;p36"/>
          <p:cNvSpPr txBox="1"/>
          <p:nvPr/>
        </p:nvSpPr>
        <p:spPr>
          <a:xfrm>
            <a:off x="1106045" y="1763022"/>
            <a:ext cx="9447900" cy="4280085"/>
          </a:xfrm>
          <a:prstGeom prst="rect">
            <a:avLst/>
          </a:prstGeom>
          <a:noFill/>
          <a:ln>
            <a:noFill/>
          </a:ln>
        </p:spPr>
        <p:txBody>
          <a:bodyPr anchorCtr="0" anchor="ctr" bIns="50800" lIns="50800" spcFirstLastPara="1" rIns="50800" wrap="square" tIns="50800">
            <a:spAutoFit/>
          </a:bodyPr>
          <a:lstStyle/>
          <a:p>
            <a:pPr indent="0" lvl="0" marL="0" marR="0" rtl="0" algn="just">
              <a:lnSpc>
                <a:spcPct val="216666"/>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20-year old Sandra begins to worry about her lopsided legs. She wonders if her right leg will continue to grow longer than her left. Sandra consults a doctor who takes an x-ray of each of her femurs. After the x-ray, the doctor informs Sandra that she has reached full height; she should expect no further difference in length between the two legs. How did the doctor use the x-rays to determine that Sandra had reached full height? </a:t>
            </a:r>
            <a:endParaRPr/>
          </a:p>
          <a:p>
            <a:pPr indent="0" lvl="0" marL="0" marR="0" rtl="0" algn="l">
              <a:lnSpc>
                <a:spcPct val="244444"/>
              </a:lnSpc>
              <a:spcBef>
                <a:spcPts val="1200"/>
              </a:spcBef>
              <a:spcAft>
                <a:spcPts val="0"/>
              </a:spcAft>
              <a:buClr>
                <a:srgbClr val="000000"/>
              </a:buClr>
              <a:buSzPts val="1800"/>
              <a:buFont typeface="Arial"/>
              <a:buNone/>
            </a:pPr>
            <a:br>
              <a:rPr b="1" i="0" lang="en-US" sz="1800" u="none" cap="none" strike="noStrike">
                <a:solidFill>
                  <a:srgbClr val="000000"/>
                </a:solidFill>
                <a:latin typeface="Arial"/>
                <a:ea typeface="Arial"/>
                <a:cs typeface="Arial"/>
                <a:sym typeface="Arial"/>
              </a:rPr>
            </a:br>
            <a:endParaRPr/>
          </a:p>
        </p:txBody>
      </p:sp>
      <p:sp>
        <p:nvSpPr>
          <p:cNvPr id="534" name="Google Shape;534;p36"/>
          <p:cNvSpPr txBox="1"/>
          <p:nvPr>
            <p:ph type="title"/>
          </p:nvPr>
        </p:nvSpPr>
        <p:spPr>
          <a:xfrm>
            <a:off x="-3146802" y="40899"/>
            <a:ext cx="11603943" cy="756402"/>
          </a:xfrm>
          <a:prstGeom prst="rect">
            <a:avLst/>
          </a:prstGeom>
          <a:noFill/>
          <a:ln>
            <a:noFill/>
          </a:ln>
        </p:spPr>
        <p:txBody>
          <a:bodyPr anchorCtr="0" anchor="b"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2400"/>
              <a:buFont typeface="Georgia"/>
              <a:buNone/>
            </a:pPr>
            <a:r>
              <a:rPr b="1" lang="en-US" sz="2400">
                <a:latin typeface="Georgia"/>
                <a:ea typeface="Georgia"/>
                <a:cs typeface="Georgia"/>
                <a:sym typeface="Georgia"/>
              </a:rPr>
              <a:t>Mini case</a:t>
            </a:r>
            <a:endParaRPr/>
          </a:p>
        </p:txBody>
      </p:sp>
      <p:grpSp>
        <p:nvGrpSpPr>
          <p:cNvPr id="535" name="Google Shape;535;p36"/>
          <p:cNvGrpSpPr/>
          <p:nvPr/>
        </p:nvGrpSpPr>
        <p:grpSpPr>
          <a:xfrm>
            <a:off x="515928" y="105928"/>
            <a:ext cx="980376" cy="1007342"/>
            <a:chOff x="-1" y="-1"/>
            <a:chExt cx="980375" cy="1007340"/>
          </a:xfrm>
        </p:grpSpPr>
        <p:sp>
          <p:nvSpPr>
            <p:cNvPr id="536" name="Google Shape;536;p36"/>
            <p:cNvSpPr/>
            <p:nvPr/>
          </p:nvSpPr>
          <p:spPr>
            <a:xfrm>
              <a:off x="-1" y="-1"/>
              <a:ext cx="980375" cy="1007340"/>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537" name="Google Shape;537;p36"/>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538" name="Google Shape;538;p36"/>
            <p:cNvGrpSpPr/>
            <p:nvPr/>
          </p:nvGrpSpPr>
          <p:grpSpPr>
            <a:xfrm>
              <a:off x="142133" y="146024"/>
              <a:ext cx="696259" cy="715335"/>
              <a:chOff x="-2" y="-1"/>
              <a:chExt cx="696258" cy="715334"/>
            </a:xfrm>
          </p:grpSpPr>
          <p:sp>
            <p:nvSpPr>
              <p:cNvPr id="539" name="Google Shape;539;p36"/>
              <p:cNvSpPr/>
              <p:nvPr/>
            </p:nvSpPr>
            <p:spPr>
              <a:xfrm>
                <a:off x="-2" y="0"/>
                <a:ext cx="696256" cy="715329"/>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540" name="Google Shape;540;p36"/>
              <p:cNvPicPr preferRelativeResize="0"/>
              <p:nvPr/>
            </p:nvPicPr>
            <p:blipFill rotWithShape="1">
              <a:blip r:embed="rId4">
                <a:alphaModFix/>
              </a:blip>
              <a:srcRect b="0" l="0" r="0" t="0"/>
              <a:stretch/>
            </p:blipFill>
            <p:spPr>
              <a:xfrm>
                <a:off x="2" y="-1"/>
                <a:ext cx="696254" cy="715334"/>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35"/>
                                        </p:tgtEl>
                                        <p:attrNameLst>
                                          <p:attrName>style.visibility</p:attrName>
                                        </p:attrNameLst>
                                      </p:cBhvr>
                                      <p:to>
                                        <p:strVal val="visible"/>
                                      </p:to>
                                    </p:set>
                                    <p:anim calcmode="lin" valueType="num">
                                      <p:cBhvr additive="base">
                                        <p:cTn dur="300"/>
                                        <p:tgtEl>
                                          <p:spTgt spid="535"/>
                                        </p:tgtEl>
                                        <p:attrNameLst>
                                          <p:attrName>ppt_w</p:attrName>
                                        </p:attrNameLst>
                                      </p:cBhvr>
                                      <p:tavLst>
                                        <p:tav fmla="" tm="0">
                                          <p:val>
                                            <p:strVal val="0"/>
                                          </p:val>
                                        </p:tav>
                                        <p:tav fmla="" tm="100000">
                                          <p:val>
                                            <p:strVal val="#ppt_w"/>
                                          </p:val>
                                        </p:tav>
                                      </p:tavLst>
                                    </p:anim>
                                    <p:anim calcmode="lin" valueType="num">
                                      <p:cBhvr additive="base">
                                        <p:cTn dur="300"/>
                                        <p:tgtEl>
                                          <p:spTgt spid="53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grpSp>
        <p:nvGrpSpPr>
          <p:cNvPr id="545" name="Google Shape;545;p37"/>
          <p:cNvGrpSpPr/>
          <p:nvPr/>
        </p:nvGrpSpPr>
        <p:grpSpPr>
          <a:xfrm>
            <a:off x="-74254" y="6205470"/>
            <a:ext cx="12248963" cy="755694"/>
            <a:chOff x="-2" y="-1"/>
            <a:chExt cx="12248961" cy="755693"/>
          </a:xfrm>
        </p:grpSpPr>
        <p:sp>
          <p:nvSpPr>
            <p:cNvPr id="546" name="Google Shape;546;p37"/>
            <p:cNvSpPr/>
            <p:nvPr/>
          </p:nvSpPr>
          <p:spPr>
            <a:xfrm>
              <a:off x="2797111" y="18570"/>
              <a:ext cx="9451848" cy="684189"/>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547" name="Google Shape;547;p37"/>
            <p:cNvSpPr/>
            <p:nvPr/>
          </p:nvSpPr>
          <p:spPr>
            <a:xfrm>
              <a:off x="58513" y="16859"/>
              <a:ext cx="2922815" cy="738833"/>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548" name="Google Shape;548;p37"/>
            <p:cNvPicPr preferRelativeResize="0"/>
            <p:nvPr/>
          </p:nvPicPr>
          <p:blipFill rotWithShape="1">
            <a:blip r:embed="rId3">
              <a:alphaModFix/>
            </a:blip>
            <a:srcRect b="0" l="0" r="0" t="0"/>
            <a:stretch/>
          </p:blipFill>
          <p:spPr>
            <a:xfrm>
              <a:off x="-2" y="-1"/>
              <a:ext cx="704323" cy="613864"/>
            </a:xfrm>
            <a:prstGeom prst="rect">
              <a:avLst/>
            </a:prstGeom>
            <a:noFill/>
            <a:ln>
              <a:noFill/>
            </a:ln>
          </p:spPr>
        </p:pic>
        <p:sp>
          <p:nvSpPr>
            <p:cNvPr id="549" name="Google Shape;549;p37"/>
            <p:cNvSpPr txBox="1"/>
            <p:nvPr/>
          </p:nvSpPr>
          <p:spPr>
            <a:xfrm>
              <a:off x="696105" y="153861"/>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pic>
        <p:nvPicPr>
          <p:cNvPr descr="Screen Shot 2019-03-18 at 11.00.08.png" id="550" name="Google Shape;550;p37"/>
          <p:cNvPicPr preferRelativeResize="0"/>
          <p:nvPr/>
        </p:nvPicPr>
        <p:blipFill rotWithShape="1">
          <a:blip r:embed="rId4">
            <a:alphaModFix/>
          </a:blip>
          <a:srcRect b="0" l="0" r="0" t="0"/>
          <a:stretch/>
        </p:blipFill>
        <p:spPr>
          <a:xfrm>
            <a:off x="278903" y="-2035"/>
            <a:ext cx="4156355" cy="6012479"/>
          </a:xfrm>
          <a:prstGeom prst="rect">
            <a:avLst/>
          </a:prstGeom>
          <a:noFill/>
          <a:ln>
            <a:noFill/>
          </a:ln>
        </p:spPr>
      </p:pic>
      <p:pic>
        <p:nvPicPr>
          <p:cNvPr descr="x ray.jpg" id="551" name="Google Shape;551;p37"/>
          <p:cNvPicPr preferRelativeResize="0"/>
          <p:nvPr/>
        </p:nvPicPr>
        <p:blipFill rotWithShape="1">
          <a:blip r:embed="rId5">
            <a:alphaModFix/>
          </a:blip>
          <a:srcRect b="0" l="0" r="0" t="0"/>
          <a:stretch/>
        </p:blipFill>
        <p:spPr>
          <a:xfrm>
            <a:off x="5128443" y="-2035"/>
            <a:ext cx="7011639" cy="601247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38"/>
          <p:cNvSpPr txBox="1"/>
          <p:nvPr>
            <p:ph idx="4294967295" type="sldNum"/>
          </p:nvPr>
        </p:nvSpPr>
        <p:spPr>
          <a:xfrm>
            <a:off x="1013114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latin typeface="Arial"/>
                <a:ea typeface="Arial"/>
                <a:cs typeface="Arial"/>
                <a:sym typeface="Arial"/>
              </a:rPr>
              <a:t>‹#›</a:t>
            </a:fld>
            <a:endParaRPr/>
          </a:p>
        </p:txBody>
      </p:sp>
      <p:sp>
        <p:nvSpPr>
          <p:cNvPr id="557" name="Google Shape;557;p38"/>
          <p:cNvSpPr txBox="1"/>
          <p:nvPr>
            <p:ph idx="4294967295" type="title"/>
          </p:nvPr>
        </p:nvSpPr>
        <p:spPr>
          <a:xfrm>
            <a:off x="1733550" y="50800"/>
            <a:ext cx="8686800" cy="76200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a:latin typeface="Arial"/>
                <a:ea typeface="Arial"/>
                <a:cs typeface="Arial"/>
                <a:sym typeface="Arial"/>
              </a:rPr>
              <a:t>Cartilaginous Epiphyseal Plates</a:t>
            </a:r>
            <a:endParaRPr/>
          </a:p>
        </p:txBody>
      </p:sp>
      <p:sp>
        <p:nvSpPr>
          <p:cNvPr id="558" name="Google Shape;558;p38"/>
          <p:cNvSpPr txBox="1"/>
          <p:nvPr/>
        </p:nvSpPr>
        <p:spPr>
          <a:xfrm>
            <a:off x="3529012" y="820737"/>
            <a:ext cx="4619627" cy="20241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a:p>
        </p:txBody>
      </p:sp>
      <p:pic>
        <p:nvPicPr>
          <p:cNvPr descr="sal25693_07_12" id="559" name="Google Shape;559;p38"/>
          <p:cNvPicPr preferRelativeResize="0"/>
          <p:nvPr/>
        </p:nvPicPr>
        <p:blipFill rotWithShape="1">
          <a:blip r:embed="rId3">
            <a:alphaModFix/>
          </a:blip>
          <a:srcRect b="0" l="0" r="0" t="0"/>
          <a:stretch/>
        </p:blipFill>
        <p:spPr>
          <a:xfrm>
            <a:off x="3563937" y="1030287"/>
            <a:ext cx="4549777" cy="5538788"/>
          </a:xfrm>
          <a:prstGeom prst="rect">
            <a:avLst/>
          </a:prstGeom>
          <a:noFill/>
          <a:ln>
            <a:noFill/>
          </a:ln>
        </p:spPr>
      </p:pic>
      <p:cxnSp>
        <p:nvCxnSpPr>
          <p:cNvPr id="560" name="Google Shape;560;p38"/>
          <p:cNvCxnSpPr/>
          <p:nvPr/>
        </p:nvCxnSpPr>
        <p:spPr>
          <a:xfrm flipH="1">
            <a:off x="4832348" y="5184775"/>
            <a:ext cx="711202" cy="728664"/>
          </a:xfrm>
          <a:prstGeom prst="straightConnector1">
            <a:avLst/>
          </a:prstGeom>
          <a:noFill/>
          <a:ln cap="flat" cmpd="sng" w="12700">
            <a:solidFill>
              <a:srgbClr val="FFFFFF"/>
            </a:solidFill>
            <a:prstDash val="solid"/>
            <a:round/>
            <a:headEnd len="sm" w="sm" type="none"/>
            <a:tailEnd len="sm" w="sm" type="none"/>
          </a:ln>
        </p:spPr>
      </p:cxnSp>
      <p:cxnSp>
        <p:nvCxnSpPr>
          <p:cNvPr id="561" name="Google Shape;561;p38"/>
          <p:cNvCxnSpPr/>
          <p:nvPr/>
        </p:nvCxnSpPr>
        <p:spPr>
          <a:xfrm flipH="1">
            <a:off x="3327399" y="5913437"/>
            <a:ext cx="2641601" cy="1590"/>
          </a:xfrm>
          <a:prstGeom prst="straightConnector1">
            <a:avLst/>
          </a:prstGeom>
          <a:noFill/>
          <a:ln cap="flat" cmpd="sng" w="12700">
            <a:solidFill>
              <a:srgbClr val="FFFFFF"/>
            </a:solidFill>
            <a:prstDash val="solid"/>
            <a:round/>
            <a:headEnd len="sm" w="sm" type="none"/>
            <a:tailEnd len="sm" w="sm" type="none"/>
          </a:ln>
        </p:spPr>
      </p:cxnSp>
      <p:sp>
        <p:nvSpPr>
          <p:cNvPr id="562" name="Google Shape;562;p38"/>
          <p:cNvSpPr/>
          <p:nvPr/>
        </p:nvSpPr>
        <p:spPr>
          <a:xfrm>
            <a:off x="5022850" y="2636836"/>
            <a:ext cx="306389" cy="766764"/>
          </a:xfrm>
          <a:custGeom>
            <a:rect b="b" l="l" r="r" t="t"/>
            <a:pathLst>
              <a:path extrusionOk="0" h="21600" w="21600">
                <a:moveTo>
                  <a:pt x="10639" y="0"/>
                </a:moveTo>
                <a:lnTo>
                  <a:pt x="0" y="1245"/>
                </a:lnTo>
                <a:lnTo>
                  <a:pt x="7522" y="14686"/>
                </a:lnTo>
                <a:lnTo>
                  <a:pt x="11713" y="21600"/>
                </a:lnTo>
                <a:lnTo>
                  <a:pt x="21600" y="20355"/>
                </a:lnTo>
              </a:path>
            </a:pathLst>
          </a:custGeom>
          <a:noFill/>
          <a:ln cap="flat" cmpd="sng" w="127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563" name="Google Shape;563;p38"/>
          <p:cNvCxnSpPr/>
          <p:nvPr/>
        </p:nvCxnSpPr>
        <p:spPr>
          <a:xfrm flipH="1">
            <a:off x="3235324" y="3598862"/>
            <a:ext cx="2381252" cy="1589"/>
          </a:xfrm>
          <a:prstGeom prst="straightConnector1">
            <a:avLst/>
          </a:prstGeom>
          <a:noFill/>
          <a:ln cap="flat" cmpd="sng" w="12700">
            <a:solidFill>
              <a:srgbClr val="FFFFFF"/>
            </a:solidFill>
            <a:prstDash val="solid"/>
            <a:round/>
            <a:headEnd len="sm" w="sm" type="none"/>
            <a:tailEnd len="sm" w="sm" type="none"/>
          </a:ln>
        </p:spPr>
      </p:cxnSp>
      <p:cxnSp>
        <p:nvCxnSpPr>
          <p:cNvPr id="564" name="Google Shape;564;p38"/>
          <p:cNvCxnSpPr/>
          <p:nvPr/>
        </p:nvCxnSpPr>
        <p:spPr>
          <a:xfrm>
            <a:off x="3354387" y="3087686"/>
            <a:ext cx="1754190" cy="1590"/>
          </a:xfrm>
          <a:prstGeom prst="straightConnector1">
            <a:avLst/>
          </a:prstGeom>
          <a:noFill/>
          <a:ln cap="flat" cmpd="sng" w="12700">
            <a:solidFill>
              <a:srgbClr val="FFFFFF"/>
            </a:solidFill>
            <a:prstDash val="solid"/>
            <a:round/>
            <a:headEnd len="sm" w="sm" type="none"/>
            <a:tailEnd len="sm" w="sm" type="none"/>
          </a:ln>
        </p:spPr>
      </p:cxnSp>
      <p:sp>
        <p:nvSpPr>
          <p:cNvPr id="565" name="Google Shape;565;p38"/>
          <p:cNvSpPr txBox="1"/>
          <p:nvPr/>
        </p:nvSpPr>
        <p:spPr>
          <a:xfrm>
            <a:off x="2382836" y="2998786"/>
            <a:ext cx="852650" cy="19738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Diaphysis</a:t>
            </a:r>
            <a:endParaRPr/>
          </a:p>
        </p:txBody>
      </p:sp>
      <p:sp>
        <p:nvSpPr>
          <p:cNvPr id="566" name="Google Shape;566;p38"/>
          <p:cNvSpPr/>
          <p:nvPr/>
        </p:nvSpPr>
        <p:spPr>
          <a:xfrm>
            <a:off x="5026025" y="2633661"/>
            <a:ext cx="300039" cy="768352"/>
          </a:xfrm>
          <a:custGeom>
            <a:rect b="b" l="l" r="r" t="t"/>
            <a:pathLst>
              <a:path extrusionOk="0" h="21600" w="21600">
                <a:moveTo>
                  <a:pt x="10855" y="0"/>
                </a:moveTo>
                <a:lnTo>
                  <a:pt x="0" y="1329"/>
                </a:lnTo>
                <a:lnTo>
                  <a:pt x="7456" y="14743"/>
                </a:lnTo>
                <a:lnTo>
                  <a:pt x="11951" y="21600"/>
                </a:lnTo>
                <a:lnTo>
                  <a:pt x="21600" y="20486"/>
                </a:lnTo>
              </a:path>
            </a:pathLst>
          </a:custGeom>
          <a:noFill/>
          <a:ln cap="flat" cmpd="sng" w="127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567" name="Google Shape;567;p38"/>
          <p:cNvCxnSpPr/>
          <p:nvPr/>
        </p:nvCxnSpPr>
        <p:spPr>
          <a:xfrm flipH="1">
            <a:off x="3230561" y="3598862"/>
            <a:ext cx="2386016" cy="1589"/>
          </a:xfrm>
          <a:prstGeom prst="straightConnector1">
            <a:avLst/>
          </a:prstGeom>
          <a:noFill/>
          <a:ln cap="flat" cmpd="sng" w="12700">
            <a:solidFill>
              <a:srgbClr val="000000"/>
            </a:solidFill>
            <a:prstDash val="solid"/>
            <a:round/>
            <a:headEnd len="sm" w="sm" type="none"/>
            <a:tailEnd len="sm" w="sm" type="none"/>
          </a:ln>
        </p:spPr>
      </p:cxnSp>
      <p:cxnSp>
        <p:nvCxnSpPr>
          <p:cNvPr id="568" name="Google Shape;568;p38"/>
          <p:cNvCxnSpPr/>
          <p:nvPr/>
        </p:nvCxnSpPr>
        <p:spPr>
          <a:xfrm flipH="1">
            <a:off x="4832348" y="5175249"/>
            <a:ext cx="711202" cy="730252"/>
          </a:xfrm>
          <a:prstGeom prst="straightConnector1">
            <a:avLst/>
          </a:prstGeom>
          <a:noFill/>
          <a:ln cap="flat" cmpd="sng" w="12700">
            <a:solidFill>
              <a:srgbClr val="000000"/>
            </a:solidFill>
            <a:prstDash val="solid"/>
            <a:round/>
            <a:headEnd len="sm" w="sm" type="none"/>
            <a:tailEnd len="sm" w="sm" type="none"/>
          </a:ln>
        </p:spPr>
      </p:cxnSp>
      <p:cxnSp>
        <p:nvCxnSpPr>
          <p:cNvPr id="569" name="Google Shape;569;p38"/>
          <p:cNvCxnSpPr/>
          <p:nvPr/>
        </p:nvCxnSpPr>
        <p:spPr>
          <a:xfrm flipH="1">
            <a:off x="3327399" y="5903912"/>
            <a:ext cx="2641601" cy="1590"/>
          </a:xfrm>
          <a:prstGeom prst="straightConnector1">
            <a:avLst/>
          </a:prstGeom>
          <a:noFill/>
          <a:ln cap="flat" cmpd="sng" w="12700">
            <a:solidFill>
              <a:srgbClr val="000000"/>
            </a:solidFill>
            <a:prstDash val="solid"/>
            <a:round/>
            <a:headEnd len="sm" w="sm" type="none"/>
            <a:tailEnd len="sm" w="sm" type="none"/>
          </a:ln>
        </p:spPr>
      </p:cxnSp>
      <p:cxnSp>
        <p:nvCxnSpPr>
          <p:cNvPr id="570" name="Google Shape;570;p38"/>
          <p:cNvCxnSpPr/>
          <p:nvPr/>
        </p:nvCxnSpPr>
        <p:spPr>
          <a:xfrm>
            <a:off x="3313112" y="3087686"/>
            <a:ext cx="1801815" cy="1590"/>
          </a:xfrm>
          <a:prstGeom prst="straightConnector1">
            <a:avLst/>
          </a:prstGeom>
          <a:noFill/>
          <a:ln cap="flat" cmpd="sng" w="12700">
            <a:solidFill>
              <a:srgbClr val="000000"/>
            </a:solidFill>
            <a:prstDash val="solid"/>
            <a:round/>
            <a:headEnd len="sm" w="sm" type="none"/>
            <a:tailEnd len="sm" w="sm" type="none"/>
          </a:ln>
        </p:spPr>
      </p:cxnSp>
      <p:cxnSp>
        <p:nvCxnSpPr>
          <p:cNvPr id="571" name="Google Shape;571;p38"/>
          <p:cNvCxnSpPr/>
          <p:nvPr/>
        </p:nvCxnSpPr>
        <p:spPr>
          <a:xfrm flipH="1">
            <a:off x="3235324" y="3598862"/>
            <a:ext cx="2381252" cy="1589"/>
          </a:xfrm>
          <a:prstGeom prst="straightConnector1">
            <a:avLst/>
          </a:prstGeom>
          <a:noFill/>
          <a:ln cap="flat" cmpd="sng" w="12700">
            <a:solidFill>
              <a:srgbClr val="FFFFFF"/>
            </a:solidFill>
            <a:prstDash val="solid"/>
            <a:round/>
            <a:headEnd len="sm" w="sm" type="none"/>
            <a:tailEnd len="sm" w="sm" type="none"/>
          </a:ln>
        </p:spPr>
      </p:cxnSp>
      <p:sp>
        <p:nvSpPr>
          <p:cNvPr id="572" name="Google Shape;572;p38"/>
          <p:cNvSpPr txBox="1"/>
          <p:nvPr/>
        </p:nvSpPr>
        <p:spPr>
          <a:xfrm>
            <a:off x="2382836" y="3498850"/>
            <a:ext cx="852563"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Epiphysis</a:t>
            </a:r>
            <a:endParaRPr/>
          </a:p>
        </p:txBody>
      </p:sp>
      <p:cxnSp>
        <p:nvCxnSpPr>
          <p:cNvPr id="573" name="Google Shape;573;p38"/>
          <p:cNvCxnSpPr/>
          <p:nvPr/>
        </p:nvCxnSpPr>
        <p:spPr>
          <a:xfrm flipH="1">
            <a:off x="3230561" y="3595687"/>
            <a:ext cx="2386016" cy="1589"/>
          </a:xfrm>
          <a:prstGeom prst="straightConnector1">
            <a:avLst/>
          </a:prstGeom>
          <a:noFill/>
          <a:ln cap="flat" cmpd="sng" w="12700">
            <a:solidFill>
              <a:srgbClr val="000000"/>
            </a:solidFill>
            <a:prstDash val="solid"/>
            <a:round/>
            <a:headEnd len="sm" w="sm" type="none"/>
            <a:tailEnd len="sm" w="sm" type="none"/>
          </a:ln>
        </p:spPr>
      </p:cxnSp>
      <p:sp>
        <p:nvSpPr>
          <p:cNvPr id="574" name="Google Shape;574;p38"/>
          <p:cNvSpPr/>
          <p:nvPr/>
        </p:nvSpPr>
        <p:spPr>
          <a:xfrm>
            <a:off x="3317875" y="3698875"/>
            <a:ext cx="2347914" cy="420688"/>
          </a:xfrm>
          <a:custGeom>
            <a:rect b="b" l="l" r="r" t="t"/>
            <a:pathLst>
              <a:path extrusionOk="0" h="21600" w="21600">
                <a:moveTo>
                  <a:pt x="0" y="21600"/>
                </a:moveTo>
                <a:lnTo>
                  <a:pt x="17617" y="21600"/>
                </a:lnTo>
                <a:lnTo>
                  <a:pt x="21600" y="0"/>
                </a:lnTo>
              </a:path>
            </a:pathLst>
          </a:custGeom>
          <a:noFill/>
          <a:ln cap="flat" cmpd="sng" w="127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5" name="Google Shape;575;p38"/>
          <p:cNvSpPr/>
          <p:nvPr/>
        </p:nvSpPr>
        <p:spPr>
          <a:xfrm>
            <a:off x="3317875" y="3698875"/>
            <a:ext cx="2347914" cy="414338"/>
          </a:xfrm>
          <a:custGeom>
            <a:rect b="b" l="l" r="r" t="t"/>
            <a:pathLst>
              <a:path extrusionOk="0" h="21600" w="21600">
                <a:moveTo>
                  <a:pt x="0" y="21600"/>
                </a:moveTo>
                <a:lnTo>
                  <a:pt x="17617" y="21600"/>
                </a:lnTo>
                <a:lnTo>
                  <a:pt x="21600" y="0"/>
                </a:lnTo>
              </a:path>
            </a:pathLst>
          </a:custGeom>
          <a:noFill/>
          <a:ln cap="flat" cmpd="sng" w="127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6" name="Google Shape;576;p38"/>
          <p:cNvSpPr/>
          <p:nvPr/>
        </p:nvSpPr>
        <p:spPr>
          <a:xfrm>
            <a:off x="3355975" y="4216400"/>
            <a:ext cx="2449514" cy="474663"/>
          </a:xfrm>
          <a:custGeom>
            <a:rect b="b" l="l" r="r" t="t"/>
            <a:pathLst>
              <a:path extrusionOk="0" h="21600" w="21600">
                <a:moveTo>
                  <a:pt x="0" y="21600"/>
                </a:moveTo>
                <a:lnTo>
                  <a:pt x="16546" y="21600"/>
                </a:lnTo>
                <a:lnTo>
                  <a:pt x="21600" y="0"/>
                </a:lnTo>
              </a:path>
            </a:pathLst>
          </a:custGeom>
          <a:noFill/>
          <a:ln cap="flat" cmpd="sng" w="127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7" name="Google Shape;577;p38"/>
          <p:cNvSpPr/>
          <p:nvPr/>
        </p:nvSpPr>
        <p:spPr>
          <a:xfrm>
            <a:off x="3355975" y="4216400"/>
            <a:ext cx="2449514" cy="474663"/>
          </a:xfrm>
          <a:custGeom>
            <a:rect b="b" l="l" r="r" t="t"/>
            <a:pathLst>
              <a:path extrusionOk="0" h="21600" w="21600">
                <a:moveTo>
                  <a:pt x="0" y="21600"/>
                </a:moveTo>
                <a:lnTo>
                  <a:pt x="16546" y="21600"/>
                </a:lnTo>
                <a:lnTo>
                  <a:pt x="21600" y="0"/>
                </a:lnTo>
              </a:path>
            </a:pathLst>
          </a:custGeom>
          <a:noFill/>
          <a:ln cap="flat" cmpd="sng" w="127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8" name="Google Shape;578;p38"/>
          <p:cNvSpPr/>
          <p:nvPr/>
        </p:nvSpPr>
        <p:spPr>
          <a:xfrm>
            <a:off x="3355975" y="4216400"/>
            <a:ext cx="2449514" cy="474663"/>
          </a:xfrm>
          <a:custGeom>
            <a:rect b="b" l="l" r="r" t="t"/>
            <a:pathLst>
              <a:path extrusionOk="0" h="21600" w="21600">
                <a:moveTo>
                  <a:pt x="0" y="21600"/>
                </a:moveTo>
                <a:lnTo>
                  <a:pt x="16546" y="21600"/>
                </a:lnTo>
                <a:lnTo>
                  <a:pt x="21600" y="0"/>
                </a:lnTo>
              </a:path>
            </a:pathLst>
          </a:custGeom>
          <a:noFill/>
          <a:ln cap="flat" cmpd="sng" w="127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9" name="Google Shape;579;p38"/>
          <p:cNvSpPr/>
          <p:nvPr/>
        </p:nvSpPr>
        <p:spPr>
          <a:xfrm>
            <a:off x="3355975" y="4216400"/>
            <a:ext cx="2449514" cy="469900"/>
          </a:xfrm>
          <a:custGeom>
            <a:rect b="b" l="l" r="r" t="t"/>
            <a:pathLst>
              <a:path extrusionOk="0" h="21600" w="21600">
                <a:moveTo>
                  <a:pt x="0" y="21600"/>
                </a:moveTo>
                <a:lnTo>
                  <a:pt x="16546" y="21600"/>
                </a:lnTo>
                <a:lnTo>
                  <a:pt x="21600" y="0"/>
                </a:lnTo>
              </a:path>
            </a:pathLst>
          </a:custGeom>
          <a:noFill/>
          <a:ln cap="flat" cmpd="sng" w="127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0" name="Google Shape;580;p38"/>
          <p:cNvSpPr txBox="1"/>
          <p:nvPr/>
        </p:nvSpPr>
        <p:spPr>
          <a:xfrm>
            <a:off x="2378075" y="4017962"/>
            <a:ext cx="951446" cy="4005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Epiphyseal</a:t>
            </a:r>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plate</a:t>
            </a:r>
            <a:endParaRPr/>
          </a:p>
        </p:txBody>
      </p:sp>
      <p:sp>
        <p:nvSpPr>
          <p:cNvPr id="581" name="Google Shape;581;p38"/>
          <p:cNvSpPr txBox="1"/>
          <p:nvPr/>
        </p:nvSpPr>
        <p:spPr>
          <a:xfrm>
            <a:off x="2378075" y="4591050"/>
            <a:ext cx="941636" cy="4005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Metacarpal</a:t>
            </a:r>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bone</a:t>
            </a:r>
            <a:endParaRPr/>
          </a:p>
        </p:txBody>
      </p:sp>
      <p:sp>
        <p:nvSpPr>
          <p:cNvPr id="582" name="Google Shape;582;p38"/>
          <p:cNvSpPr txBox="1"/>
          <p:nvPr/>
        </p:nvSpPr>
        <p:spPr>
          <a:xfrm>
            <a:off x="2378075" y="5810250"/>
            <a:ext cx="951446" cy="4005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Epiphyseal</a:t>
            </a:r>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plates</a:t>
            </a:r>
            <a:endParaRPr/>
          </a:p>
        </p:txBody>
      </p:sp>
      <p:sp>
        <p:nvSpPr>
          <p:cNvPr id="583" name="Google Shape;583;p38"/>
          <p:cNvSpPr txBox="1"/>
          <p:nvPr/>
        </p:nvSpPr>
        <p:spPr>
          <a:xfrm>
            <a:off x="3530600" y="6559550"/>
            <a:ext cx="4618038" cy="20241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Courtesy of Utah Valley Regional Medical Center, Department of Radiology </a:t>
            </a:r>
            <a:endParaRPr/>
          </a:p>
        </p:txBody>
      </p:sp>
      <p:sp>
        <p:nvSpPr>
          <p:cNvPr id="584" name="Google Shape;584;p38"/>
          <p:cNvSpPr txBox="1"/>
          <p:nvPr/>
        </p:nvSpPr>
        <p:spPr>
          <a:xfrm>
            <a:off x="8120061" y="6038851"/>
            <a:ext cx="1517510" cy="41249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7.12</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grpSp>
        <p:nvGrpSpPr>
          <p:cNvPr id="589" name="Google Shape;589;p39"/>
          <p:cNvGrpSpPr/>
          <p:nvPr/>
        </p:nvGrpSpPr>
        <p:grpSpPr>
          <a:xfrm>
            <a:off x="-74254" y="6205470"/>
            <a:ext cx="12248963" cy="755694"/>
            <a:chOff x="-2" y="-1"/>
            <a:chExt cx="12248961" cy="755693"/>
          </a:xfrm>
        </p:grpSpPr>
        <p:sp>
          <p:nvSpPr>
            <p:cNvPr id="590" name="Google Shape;590;p39"/>
            <p:cNvSpPr/>
            <p:nvPr/>
          </p:nvSpPr>
          <p:spPr>
            <a:xfrm>
              <a:off x="2797111" y="18570"/>
              <a:ext cx="9451848" cy="684189"/>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591" name="Google Shape;591;p39"/>
            <p:cNvSpPr/>
            <p:nvPr/>
          </p:nvSpPr>
          <p:spPr>
            <a:xfrm>
              <a:off x="58513" y="16859"/>
              <a:ext cx="2922815" cy="738833"/>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592" name="Google Shape;592;p39"/>
            <p:cNvPicPr preferRelativeResize="0"/>
            <p:nvPr/>
          </p:nvPicPr>
          <p:blipFill rotWithShape="1">
            <a:blip r:embed="rId3">
              <a:alphaModFix/>
            </a:blip>
            <a:srcRect b="0" l="0" r="0" t="0"/>
            <a:stretch/>
          </p:blipFill>
          <p:spPr>
            <a:xfrm>
              <a:off x="-2" y="-1"/>
              <a:ext cx="704323" cy="613864"/>
            </a:xfrm>
            <a:prstGeom prst="rect">
              <a:avLst/>
            </a:prstGeom>
            <a:noFill/>
            <a:ln>
              <a:noFill/>
            </a:ln>
          </p:spPr>
        </p:pic>
        <p:sp>
          <p:nvSpPr>
            <p:cNvPr id="593" name="Google Shape;593;p39"/>
            <p:cNvSpPr txBox="1"/>
            <p:nvPr/>
          </p:nvSpPr>
          <p:spPr>
            <a:xfrm>
              <a:off x="696105" y="153861"/>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594" name="Google Shape;594;p39"/>
          <p:cNvSpPr txBox="1"/>
          <p:nvPr/>
        </p:nvSpPr>
        <p:spPr>
          <a:xfrm>
            <a:off x="459997" y="1169413"/>
            <a:ext cx="8961995" cy="434337"/>
          </a:xfrm>
          <a:prstGeom prst="rect">
            <a:avLst/>
          </a:prstGeom>
          <a:noFill/>
          <a:ln>
            <a:noFill/>
          </a:ln>
        </p:spPr>
        <p:txBody>
          <a:bodyPr anchorCtr="0" anchor="b"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Georgia"/>
              <a:buNone/>
            </a:pPr>
            <a:r>
              <a:rPr b="0" i="0" lang="en-US" sz="2400" u="none" cap="none" strike="noStrike">
                <a:solidFill>
                  <a:srgbClr val="000000"/>
                </a:solidFill>
                <a:latin typeface="Georgia"/>
                <a:ea typeface="Georgia"/>
                <a:cs typeface="Georgia"/>
                <a:sym typeface="Georgia"/>
              </a:rPr>
              <a:t>part D: </a:t>
            </a:r>
            <a:endParaRPr/>
          </a:p>
        </p:txBody>
      </p:sp>
      <p:sp>
        <p:nvSpPr>
          <p:cNvPr id="595" name="Google Shape;595;p39"/>
          <p:cNvSpPr txBox="1"/>
          <p:nvPr/>
        </p:nvSpPr>
        <p:spPr>
          <a:xfrm>
            <a:off x="471046" y="1831508"/>
            <a:ext cx="10095490" cy="2527485"/>
          </a:xfrm>
          <a:prstGeom prst="rect">
            <a:avLst/>
          </a:prstGeom>
          <a:noFill/>
          <a:ln>
            <a:noFill/>
          </a:ln>
        </p:spPr>
        <p:txBody>
          <a:bodyPr anchorCtr="0" anchor="ctr" bIns="50800" lIns="50800" spcFirstLastPara="1" rIns="50800" wrap="square" tIns="50800">
            <a:spAutoFit/>
          </a:bodyPr>
          <a:lstStyle/>
          <a:p>
            <a:pPr indent="0" lvl="0" marL="0" marR="0" rtl="0" algn="just">
              <a:lnSpc>
                <a:spcPct val="216666"/>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If long bones are still growing in length, an x-ray should reveal a plate of cartilage that separates the epiphysis from the diaphysis (</a:t>
            </a:r>
            <a:r>
              <a:rPr b="1" i="0" lang="en-US" sz="1800" u="none" cap="none" strike="noStrike">
                <a:solidFill>
                  <a:srgbClr val="000000"/>
                </a:solidFill>
                <a:latin typeface="Arial"/>
                <a:ea typeface="Arial"/>
                <a:cs typeface="Arial"/>
                <a:sym typeface="Arial"/>
              </a:rPr>
              <a:t>the epiphyseal plate</a:t>
            </a:r>
            <a:r>
              <a:rPr b="0" i="0" lang="en-US" sz="1800" u="none" cap="none" strike="noStrike">
                <a:solidFill>
                  <a:srgbClr val="000000"/>
                </a:solidFill>
                <a:latin typeface="Arial"/>
                <a:ea typeface="Arial"/>
                <a:cs typeface="Arial"/>
                <a:sym typeface="Arial"/>
              </a:rPr>
              <a:t>). If long bones have stopped growing, the epiphyseal plate is replaced by an epiphyseal line (scar), which remains after bone lengthening has ended. Sandra’s x-ray must have shown an epiphyseal line (scar), indicating that her femur had reached full length. </a:t>
            </a:r>
            <a:endParaRPr/>
          </a:p>
        </p:txBody>
      </p:sp>
      <p:sp>
        <p:nvSpPr>
          <p:cNvPr id="596" name="Google Shape;596;p39"/>
          <p:cNvSpPr txBox="1"/>
          <p:nvPr/>
        </p:nvSpPr>
        <p:spPr>
          <a:xfrm>
            <a:off x="-1927602" y="107573"/>
            <a:ext cx="8961995" cy="756406"/>
          </a:xfrm>
          <a:prstGeom prst="rect">
            <a:avLst/>
          </a:prstGeom>
          <a:noFill/>
          <a:ln>
            <a:noFill/>
          </a:ln>
        </p:spPr>
        <p:txBody>
          <a:bodyPr anchorCtr="0" anchor="b"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2400"/>
              <a:buFont typeface="Georgia"/>
              <a:buNone/>
            </a:pPr>
            <a:r>
              <a:rPr b="1" i="0" lang="en-US" sz="2400" u="none" cap="none" strike="noStrike">
                <a:solidFill>
                  <a:srgbClr val="000000"/>
                </a:solidFill>
                <a:latin typeface="Georgia"/>
                <a:ea typeface="Georgia"/>
                <a:cs typeface="Georgia"/>
                <a:sym typeface="Georgia"/>
              </a:rPr>
              <a:t>Endochondral Ossification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40"/>
          <p:cNvSpPr txBox="1"/>
          <p:nvPr>
            <p:ph idx="4294967295" type="sldNum"/>
          </p:nvPr>
        </p:nvSpPr>
        <p:spPr>
          <a:xfrm>
            <a:off x="1013114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latin typeface="Arial"/>
                <a:ea typeface="Arial"/>
                <a:cs typeface="Arial"/>
                <a:sym typeface="Arial"/>
              </a:rPr>
              <a:t>‹#›</a:t>
            </a:fld>
            <a:endParaRPr/>
          </a:p>
        </p:txBody>
      </p:sp>
      <p:sp>
        <p:nvSpPr>
          <p:cNvPr id="602" name="Google Shape;602;p40"/>
          <p:cNvSpPr txBox="1"/>
          <p:nvPr>
            <p:ph idx="4294967295" type="title"/>
          </p:nvPr>
        </p:nvSpPr>
        <p:spPr>
          <a:xfrm>
            <a:off x="1989137" y="168273"/>
            <a:ext cx="8229601" cy="1143004"/>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a:latin typeface="Arial"/>
                <a:ea typeface="Arial"/>
                <a:cs typeface="Arial"/>
                <a:sym typeface="Arial"/>
              </a:rPr>
              <a:t>Bone Growth and Remodeling</a:t>
            </a:r>
            <a:endParaRPr/>
          </a:p>
        </p:txBody>
      </p:sp>
      <p:sp>
        <p:nvSpPr>
          <p:cNvPr id="603" name="Google Shape;603;p40"/>
          <p:cNvSpPr txBox="1"/>
          <p:nvPr>
            <p:ph idx="4294967295" type="body"/>
          </p:nvPr>
        </p:nvSpPr>
        <p:spPr>
          <a:xfrm>
            <a:off x="333375" y="1319200"/>
            <a:ext cx="11331000" cy="3817200"/>
          </a:xfrm>
          <a:prstGeom prst="rect">
            <a:avLst/>
          </a:prstGeom>
          <a:noFill/>
          <a:ln>
            <a:noFill/>
          </a:ln>
        </p:spPr>
        <p:txBody>
          <a:bodyPr anchorCtr="0" anchor="t" bIns="45700" lIns="45700" spcFirstLastPara="1" rIns="45700" wrap="square" tIns="45700">
            <a:normAutofit/>
          </a:bodyPr>
          <a:lstStyle/>
          <a:p>
            <a:pPr indent="-381000" lvl="0" marL="457200" rtl="0" algn="l">
              <a:lnSpc>
                <a:spcPct val="150000"/>
              </a:lnSpc>
              <a:spcBef>
                <a:spcPts val="0"/>
              </a:spcBef>
              <a:spcAft>
                <a:spcPts val="0"/>
              </a:spcAft>
              <a:buSzPts val="2400"/>
              <a:buFont typeface="Arial"/>
              <a:buChar char="•"/>
            </a:pPr>
            <a:r>
              <a:rPr b="1" lang="en-US" sz="2400">
                <a:solidFill>
                  <a:schemeClr val="dk1"/>
                </a:solidFill>
                <a:latin typeface="Arial"/>
                <a:ea typeface="Arial"/>
                <a:cs typeface="Arial"/>
                <a:sym typeface="Arial"/>
              </a:rPr>
              <a:t>What is Orthodontic Tooth Movement? </a:t>
            </a:r>
            <a:r>
              <a:rPr b="1" lang="en-US" sz="2400">
                <a:latin typeface="Arial"/>
                <a:ea typeface="Arial"/>
                <a:cs typeface="Arial"/>
                <a:sym typeface="Arial"/>
              </a:rPr>
              <a:t>Why dentists are able to move teeth during orthodontic treatment?</a:t>
            </a:r>
            <a:endParaRPr b="1" sz="2400">
              <a:latin typeface="Arial"/>
              <a:ea typeface="Arial"/>
              <a:cs typeface="Arial"/>
              <a:sym typeface="Arial"/>
            </a:endParaRPr>
          </a:p>
          <a:p>
            <a:pPr indent="-381000" lvl="0" marL="457200" rtl="0" algn="l">
              <a:lnSpc>
                <a:spcPct val="150000"/>
              </a:lnSpc>
              <a:spcBef>
                <a:spcPts val="0"/>
              </a:spcBef>
              <a:spcAft>
                <a:spcPts val="0"/>
              </a:spcAft>
              <a:buSzPts val="2400"/>
              <a:buFont typeface="Arial"/>
              <a:buChar char="•"/>
            </a:pPr>
            <a:r>
              <a:rPr b="1" lang="en-US" sz="2400">
                <a:latin typeface="Arial"/>
                <a:ea typeface="Arial"/>
                <a:cs typeface="Arial"/>
                <a:sym typeface="Arial"/>
              </a:rPr>
              <a:t> Which bone cells is important during orthodontic treatment?why?</a:t>
            </a:r>
            <a:endParaRPr b="1" sz="2400">
              <a:latin typeface="Arial"/>
              <a:ea typeface="Arial"/>
              <a:cs typeface="Arial"/>
              <a:sym typeface="Arial"/>
            </a:endParaRPr>
          </a:p>
          <a:p>
            <a:pPr indent="-381000" lvl="0" marL="457200" rtl="0" algn="l">
              <a:lnSpc>
                <a:spcPct val="150000"/>
              </a:lnSpc>
              <a:spcBef>
                <a:spcPts val="0"/>
              </a:spcBef>
              <a:spcAft>
                <a:spcPts val="0"/>
              </a:spcAft>
              <a:buClr>
                <a:schemeClr val="dk1"/>
              </a:buClr>
              <a:buSzPts val="2400"/>
              <a:buFont typeface="Arial"/>
              <a:buChar char="•"/>
            </a:pPr>
            <a:r>
              <a:rPr b="1" lang="en-US" sz="2400">
                <a:solidFill>
                  <a:schemeClr val="dk1"/>
                </a:solidFill>
                <a:highlight>
                  <a:srgbClr val="FFFFFF"/>
                </a:highlight>
                <a:latin typeface="Arial"/>
                <a:ea typeface="Arial"/>
                <a:cs typeface="Arial"/>
                <a:sym typeface="Arial"/>
              </a:rPr>
              <a:t>Describe the role of remodeling in orthodontics?</a:t>
            </a:r>
            <a:endParaRPr b="1" sz="2400">
              <a:latin typeface="Arial"/>
              <a:ea typeface="Arial"/>
              <a:cs typeface="Arial"/>
              <a:sym typeface="Arial"/>
            </a:endParaRPr>
          </a:p>
        </p:txBody>
      </p:sp>
      <p:grpSp>
        <p:nvGrpSpPr>
          <p:cNvPr id="604" name="Google Shape;604;p40"/>
          <p:cNvGrpSpPr/>
          <p:nvPr/>
        </p:nvGrpSpPr>
        <p:grpSpPr>
          <a:xfrm>
            <a:off x="-74254" y="6205470"/>
            <a:ext cx="12248963" cy="755694"/>
            <a:chOff x="-2" y="-1"/>
            <a:chExt cx="12248961" cy="755693"/>
          </a:xfrm>
        </p:grpSpPr>
        <p:sp>
          <p:nvSpPr>
            <p:cNvPr id="605" name="Google Shape;605;p40"/>
            <p:cNvSpPr/>
            <p:nvPr/>
          </p:nvSpPr>
          <p:spPr>
            <a:xfrm>
              <a:off x="2797111" y="18570"/>
              <a:ext cx="9451848" cy="684189"/>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606" name="Google Shape;606;p40"/>
            <p:cNvSpPr/>
            <p:nvPr/>
          </p:nvSpPr>
          <p:spPr>
            <a:xfrm>
              <a:off x="58513" y="16859"/>
              <a:ext cx="2922815" cy="738833"/>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607" name="Google Shape;607;p40"/>
            <p:cNvPicPr preferRelativeResize="0"/>
            <p:nvPr/>
          </p:nvPicPr>
          <p:blipFill rotWithShape="1">
            <a:blip r:embed="rId3">
              <a:alphaModFix/>
            </a:blip>
            <a:srcRect b="0" l="0" r="0" t="0"/>
            <a:stretch/>
          </p:blipFill>
          <p:spPr>
            <a:xfrm>
              <a:off x="-2" y="-1"/>
              <a:ext cx="704323" cy="613864"/>
            </a:xfrm>
            <a:prstGeom prst="rect">
              <a:avLst/>
            </a:prstGeom>
            <a:noFill/>
            <a:ln>
              <a:noFill/>
            </a:ln>
          </p:spPr>
        </p:pic>
        <p:sp>
          <p:nvSpPr>
            <p:cNvPr id="608" name="Google Shape;608;p40"/>
            <p:cNvSpPr txBox="1"/>
            <p:nvPr/>
          </p:nvSpPr>
          <p:spPr>
            <a:xfrm>
              <a:off x="696105" y="153861"/>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grpSp>
        <p:nvGrpSpPr>
          <p:cNvPr id="609" name="Google Shape;609;p40"/>
          <p:cNvGrpSpPr/>
          <p:nvPr/>
        </p:nvGrpSpPr>
        <p:grpSpPr>
          <a:xfrm>
            <a:off x="173028" y="131328"/>
            <a:ext cx="980400" cy="1007400"/>
            <a:chOff x="-1" y="-1"/>
            <a:chExt cx="980400" cy="1007400"/>
          </a:xfrm>
        </p:grpSpPr>
        <p:sp>
          <p:nvSpPr>
            <p:cNvPr id="610" name="Google Shape;610;p40"/>
            <p:cNvSpPr/>
            <p:nvPr/>
          </p:nvSpPr>
          <p:spPr>
            <a:xfrm>
              <a:off x="-1" y="-1"/>
              <a:ext cx="980400" cy="1007400"/>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611" name="Google Shape;611;p40"/>
            <p:cNvSpPr/>
            <p:nvPr/>
          </p:nvSpPr>
          <p:spPr>
            <a:xfrm>
              <a:off x="165066" y="169585"/>
              <a:ext cx="650400" cy="668100"/>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612" name="Google Shape;612;p40"/>
            <p:cNvGrpSpPr/>
            <p:nvPr/>
          </p:nvGrpSpPr>
          <p:grpSpPr>
            <a:xfrm>
              <a:off x="142133" y="146024"/>
              <a:ext cx="696300" cy="715334"/>
              <a:chOff x="-2" y="-1"/>
              <a:chExt cx="696300" cy="715334"/>
            </a:xfrm>
          </p:grpSpPr>
          <p:sp>
            <p:nvSpPr>
              <p:cNvPr id="613" name="Google Shape;613;p40"/>
              <p:cNvSpPr/>
              <p:nvPr/>
            </p:nvSpPr>
            <p:spPr>
              <a:xfrm>
                <a:off x="-2" y="0"/>
                <a:ext cx="696300" cy="715200"/>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614" name="Google Shape;614;p40"/>
              <p:cNvPicPr preferRelativeResize="0"/>
              <p:nvPr/>
            </p:nvPicPr>
            <p:blipFill rotWithShape="1">
              <a:blip r:embed="rId4">
                <a:alphaModFix/>
              </a:blip>
              <a:srcRect b="0" l="0" r="0" t="0"/>
              <a:stretch/>
            </p:blipFill>
            <p:spPr>
              <a:xfrm>
                <a:off x="2" y="-1"/>
                <a:ext cx="696254" cy="715334"/>
              </a:xfrm>
              <a:prstGeom prst="rect">
                <a:avLst/>
              </a:prstGeom>
              <a:noFill/>
              <a:ln>
                <a:noFill/>
              </a:ln>
            </p:spPr>
          </p:pic>
        </p:gr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41"/>
          <p:cNvSpPr txBox="1"/>
          <p:nvPr>
            <p:ph idx="4294967295" type="sldNum"/>
          </p:nvPr>
        </p:nvSpPr>
        <p:spPr>
          <a:xfrm>
            <a:off x="1013114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latin typeface="Arial"/>
                <a:ea typeface="Arial"/>
                <a:cs typeface="Arial"/>
                <a:sym typeface="Arial"/>
              </a:rPr>
              <a:t>‹#›</a:t>
            </a:fld>
            <a:endParaRPr/>
          </a:p>
        </p:txBody>
      </p:sp>
      <p:sp>
        <p:nvSpPr>
          <p:cNvPr id="620" name="Google Shape;620;p41"/>
          <p:cNvSpPr txBox="1"/>
          <p:nvPr>
            <p:ph idx="4294967295" type="title"/>
          </p:nvPr>
        </p:nvSpPr>
        <p:spPr>
          <a:xfrm>
            <a:off x="1958975" y="88900"/>
            <a:ext cx="8229600" cy="76200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a:latin typeface="Arial"/>
                <a:ea typeface="Arial"/>
                <a:cs typeface="Arial"/>
                <a:sym typeface="Arial"/>
              </a:rPr>
              <a:t>Fetal Skeleton at 12 Weeks</a:t>
            </a:r>
            <a:endParaRPr/>
          </a:p>
        </p:txBody>
      </p:sp>
      <p:sp>
        <p:nvSpPr>
          <p:cNvPr id="621" name="Google Shape;621;p41"/>
          <p:cNvSpPr txBox="1"/>
          <p:nvPr/>
        </p:nvSpPr>
        <p:spPr>
          <a:xfrm>
            <a:off x="7870825" y="6316663"/>
            <a:ext cx="1496773" cy="41249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7.11</a:t>
            </a:r>
            <a:endParaRPr/>
          </a:p>
        </p:txBody>
      </p:sp>
      <p:sp>
        <p:nvSpPr>
          <p:cNvPr id="622" name="Google Shape;622;p41"/>
          <p:cNvSpPr txBox="1"/>
          <p:nvPr/>
        </p:nvSpPr>
        <p:spPr>
          <a:xfrm>
            <a:off x="3676650" y="803276"/>
            <a:ext cx="4810125" cy="20241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a:p>
        </p:txBody>
      </p:sp>
      <p:pic>
        <p:nvPicPr>
          <p:cNvPr descr="sal25693_07_11" id="623" name="Google Shape;623;p41"/>
          <p:cNvPicPr preferRelativeResize="0"/>
          <p:nvPr/>
        </p:nvPicPr>
        <p:blipFill rotWithShape="1">
          <a:blip r:embed="rId3">
            <a:alphaModFix/>
          </a:blip>
          <a:srcRect b="0" l="0" r="0" t="0"/>
          <a:stretch/>
        </p:blipFill>
        <p:spPr>
          <a:xfrm>
            <a:off x="4032250" y="1003300"/>
            <a:ext cx="4122738" cy="5257800"/>
          </a:xfrm>
          <a:prstGeom prst="rect">
            <a:avLst/>
          </a:prstGeom>
          <a:noFill/>
          <a:ln>
            <a:noFill/>
          </a:ln>
        </p:spPr>
      </p:pic>
      <p:cxnSp>
        <p:nvCxnSpPr>
          <p:cNvPr id="624" name="Google Shape;624;p41"/>
          <p:cNvCxnSpPr/>
          <p:nvPr/>
        </p:nvCxnSpPr>
        <p:spPr>
          <a:xfrm flipH="1" rot="10800000">
            <a:off x="3875086" y="3817937"/>
            <a:ext cx="2335216" cy="1589"/>
          </a:xfrm>
          <a:prstGeom prst="straightConnector1">
            <a:avLst/>
          </a:prstGeom>
          <a:noFill/>
          <a:ln cap="flat" cmpd="sng" w="12700">
            <a:solidFill>
              <a:srgbClr val="FFFFFF"/>
            </a:solidFill>
            <a:prstDash val="solid"/>
            <a:round/>
            <a:headEnd len="sm" w="sm" type="none"/>
            <a:tailEnd len="sm" w="sm" type="none"/>
          </a:ln>
        </p:spPr>
      </p:cxnSp>
      <p:cxnSp>
        <p:nvCxnSpPr>
          <p:cNvPr id="625" name="Google Shape;625;p41"/>
          <p:cNvCxnSpPr/>
          <p:nvPr/>
        </p:nvCxnSpPr>
        <p:spPr>
          <a:xfrm>
            <a:off x="3875086" y="3814762"/>
            <a:ext cx="2332040" cy="1588"/>
          </a:xfrm>
          <a:prstGeom prst="straightConnector1">
            <a:avLst/>
          </a:prstGeom>
          <a:noFill/>
          <a:ln cap="flat" cmpd="sng" w="12700">
            <a:solidFill>
              <a:srgbClr val="000000"/>
            </a:solidFill>
            <a:prstDash val="solid"/>
            <a:round/>
            <a:headEnd len="sm" w="sm" type="none"/>
            <a:tailEnd len="sm" w="sm" type="none"/>
          </a:ln>
        </p:spPr>
      </p:cxnSp>
      <p:cxnSp>
        <p:nvCxnSpPr>
          <p:cNvPr id="626" name="Google Shape;626;p41"/>
          <p:cNvCxnSpPr/>
          <p:nvPr/>
        </p:nvCxnSpPr>
        <p:spPr>
          <a:xfrm>
            <a:off x="6848473" y="4719637"/>
            <a:ext cx="1693865" cy="1590"/>
          </a:xfrm>
          <a:prstGeom prst="straightConnector1">
            <a:avLst/>
          </a:prstGeom>
          <a:noFill/>
          <a:ln cap="flat" cmpd="sng" w="12700">
            <a:solidFill>
              <a:srgbClr val="FFFFFF"/>
            </a:solidFill>
            <a:prstDash val="solid"/>
            <a:round/>
            <a:headEnd len="sm" w="sm" type="none"/>
            <a:tailEnd len="sm" w="sm" type="none"/>
          </a:ln>
        </p:spPr>
      </p:cxnSp>
      <p:cxnSp>
        <p:nvCxnSpPr>
          <p:cNvPr id="627" name="Google Shape;627;p41"/>
          <p:cNvCxnSpPr/>
          <p:nvPr/>
        </p:nvCxnSpPr>
        <p:spPr>
          <a:xfrm>
            <a:off x="6848473" y="4713287"/>
            <a:ext cx="1693865" cy="1590"/>
          </a:xfrm>
          <a:prstGeom prst="straightConnector1">
            <a:avLst/>
          </a:prstGeom>
          <a:noFill/>
          <a:ln cap="flat" cmpd="sng" w="12700">
            <a:solidFill>
              <a:srgbClr val="000000"/>
            </a:solidFill>
            <a:prstDash val="solid"/>
            <a:round/>
            <a:headEnd len="sm" w="sm" type="none"/>
            <a:tailEnd len="sm" w="sm" type="none"/>
          </a:ln>
        </p:spPr>
      </p:cxnSp>
      <p:cxnSp>
        <p:nvCxnSpPr>
          <p:cNvPr id="628" name="Google Shape;628;p41"/>
          <p:cNvCxnSpPr/>
          <p:nvPr/>
        </p:nvCxnSpPr>
        <p:spPr>
          <a:xfrm flipH="1">
            <a:off x="3448048" y="4473573"/>
            <a:ext cx="1811340" cy="1590"/>
          </a:xfrm>
          <a:prstGeom prst="straightConnector1">
            <a:avLst/>
          </a:prstGeom>
          <a:noFill/>
          <a:ln cap="flat" cmpd="sng" w="12700">
            <a:solidFill>
              <a:srgbClr val="FFFFFF"/>
            </a:solidFill>
            <a:prstDash val="solid"/>
            <a:round/>
            <a:headEnd len="sm" w="sm" type="none"/>
            <a:tailEnd len="sm" w="sm" type="none"/>
          </a:ln>
        </p:spPr>
      </p:cxnSp>
      <p:cxnSp>
        <p:nvCxnSpPr>
          <p:cNvPr id="629" name="Google Shape;629;p41"/>
          <p:cNvCxnSpPr/>
          <p:nvPr/>
        </p:nvCxnSpPr>
        <p:spPr>
          <a:xfrm flipH="1">
            <a:off x="3448048" y="4468812"/>
            <a:ext cx="1811340" cy="1590"/>
          </a:xfrm>
          <a:prstGeom prst="straightConnector1">
            <a:avLst/>
          </a:prstGeom>
          <a:noFill/>
          <a:ln cap="flat" cmpd="sng" w="12700">
            <a:solidFill>
              <a:srgbClr val="000000"/>
            </a:solidFill>
            <a:prstDash val="solid"/>
            <a:round/>
            <a:headEnd len="sm" w="sm" type="none"/>
            <a:tailEnd len="sm" w="sm" type="none"/>
          </a:ln>
        </p:spPr>
      </p:cxnSp>
      <p:cxnSp>
        <p:nvCxnSpPr>
          <p:cNvPr id="630" name="Google Shape;630;p41"/>
          <p:cNvCxnSpPr/>
          <p:nvPr/>
        </p:nvCxnSpPr>
        <p:spPr>
          <a:xfrm>
            <a:off x="5367337" y="5645150"/>
            <a:ext cx="1589" cy="804864"/>
          </a:xfrm>
          <a:prstGeom prst="straightConnector1">
            <a:avLst/>
          </a:prstGeom>
          <a:noFill/>
          <a:ln cap="flat" cmpd="sng" w="12700">
            <a:solidFill>
              <a:srgbClr val="FFFFFF"/>
            </a:solidFill>
            <a:prstDash val="solid"/>
            <a:round/>
            <a:headEnd len="sm" w="sm" type="none"/>
            <a:tailEnd len="sm" w="sm" type="none"/>
          </a:ln>
        </p:spPr>
      </p:cxnSp>
      <p:cxnSp>
        <p:nvCxnSpPr>
          <p:cNvPr id="631" name="Google Shape;631;p41"/>
          <p:cNvCxnSpPr/>
          <p:nvPr/>
        </p:nvCxnSpPr>
        <p:spPr>
          <a:xfrm>
            <a:off x="5367337" y="5637212"/>
            <a:ext cx="1590" cy="812801"/>
          </a:xfrm>
          <a:prstGeom prst="straightConnector1">
            <a:avLst/>
          </a:prstGeom>
          <a:noFill/>
          <a:ln cap="flat" cmpd="sng" w="12700">
            <a:solidFill>
              <a:srgbClr val="000000"/>
            </a:solidFill>
            <a:prstDash val="solid"/>
            <a:round/>
            <a:headEnd len="sm" w="sm" type="none"/>
            <a:tailEnd len="sm" w="sm" type="none"/>
          </a:ln>
        </p:spPr>
      </p:cxnSp>
      <p:cxnSp>
        <p:nvCxnSpPr>
          <p:cNvPr id="632" name="Google Shape;632;p41"/>
          <p:cNvCxnSpPr/>
          <p:nvPr/>
        </p:nvCxnSpPr>
        <p:spPr>
          <a:xfrm flipH="1">
            <a:off x="6257923" y="5022850"/>
            <a:ext cx="2284415" cy="1589"/>
          </a:xfrm>
          <a:prstGeom prst="straightConnector1">
            <a:avLst/>
          </a:prstGeom>
          <a:noFill/>
          <a:ln cap="flat" cmpd="sng" w="12700">
            <a:solidFill>
              <a:srgbClr val="FFFFFF"/>
            </a:solidFill>
            <a:prstDash val="solid"/>
            <a:round/>
            <a:headEnd len="sm" w="sm" type="none"/>
            <a:tailEnd len="sm" w="sm" type="none"/>
          </a:ln>
        </p:spPr>
      </p:cxnSp>
      <p:sp>
        <p:nvSpPr>
          <p:cNvPr id="633" name="Google Shape;633;p41"/>
          <p:cNvSpPr/>
          <p:nvPr/>
        </p:nvSpPr>
        <p:spPr>
          <a:xfrm>
            <a:off x="6254750" y="5007767"/>
            <a:ext cx="2287589" cy="12702"/>
          </a:xfrm>
          <a:custGeom>
            <a:rect b="b" l="l" r="r" t="t"/>
            <a:pathLst>
              <a:path extrusionOk="0" h="21600" w="21600">
                <a:moveTo>
                  <a:pt x="0" y="21600"/>
                </a:moveTo>
                <a:lnTo>
                  <a:pt x="21600" y="21600"/>
                </a:lnTo>
                <a:lnTo>
                  <a:pt x="21600" y="0"/>
                </a:lnTo>
              </a:path>
            </a:pathLst>
          </a:custGeom>
          <a:noFill/>
          <a:ln cap="flat" cmpd="sng" w="127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634" name="Google Shape;634;p41"/>
          <p:cNvCxnSpPr/>
          <p:nvPr/>
        </p:nvCxnSpPr>
        <p:spPr>
          <a:xfrm flipH="1">
            <a:off x="6280148" y="5022848"/>
            <a:ext cx="1154115" cy="227015"/>
          </a:xfrm>
          <a:prstGeom prst="straightConnector1">
            <a:avLst/>
          </a:prstGeom>
          <a:noFill/>
          <a:ln cap="flat" cmpd="sng" w="12700">
            <a:solidFill>
              <a:srgbClr val="FFFFFF"/>
            </a:solidFill>
            <a:prstDash val="solid"/>
            <a:round/>
            <a:headEnd len="sm" w="sm" type="none"/>
            <a:tailEnd len="sm" w="sm" type="none"/>
          </a:ln>
        </p:spPr>
      </p:cxnSp>
      <p:cxnSp>
        <p:nvCxnSpPr>
          <p:cNvPr id="635" name="Google Shape;635;p41"/>
          <p:cNvCxnSpPr/>
          <p:nvPr/>
        </p:nvCxnSpPr>
        <p:spPr>
          <a:xfrm flipH="1">
            <a:off x="6280149" y="5018087"/>
            <a:ext cx="1154114" cy="223840"/>
          </a:xfrm>
          <a:prstGeom prst="straightConnector1">
            <a:avLst/>
          </a:prstGeom>
          <a:noFill/>
          <a:ln cap="flat" cmpd="sng" w="12700">
            <a:solidFill>
              <a:srgbClr val="000000"/>
            </a:solidFill>
            <a:prstDash val="solid"/>
            <a:round/>
            <a:headEnd len="sm" w="sm" type="none"/>
            <a:tailEnd len="sm" w="sm" type="none"/>
          </a:ln>
        </p:spPr>
      </p:cxnSp>
      <p:cxnSp>
        <p:nvCxnSpPr>
          <p:cNvPr id="636" name="Google Shape;636;p41"/>
          <p:cNvCxnSpPr/>
          <p:nvPr/>
        </p:nvCxnSpPr>
        <p:spPr>
          <a:xfrm flipH="1">
            <a:off x="6856411" y="1828799"/>
            <a:ext cx="1685927" cy="1590"/>
          </a:xfrm>
          <a:prstGeom prst="straightConnector1">
            <a:avLst/>
          </a:prstGeom>
          <a:noFill/>
          <a:ln cap="flat" cmpd="sng" w="12700">
            <a:solidFill>
              <a:srgbClr val="FFFFFF"/>
            </a:solidFill>
            <a:prstDash val="solid"/>
            <a:round/>
            <a:headEnd len="sm" w="sm" type="none"/>
            <a:tailEnd len="sm" w="sm" type="none"/>
          </a:ln>
        </p:spPr>
      </p:cxnSp>
      <p:cxnSp>
        <p:nvCxnSpPr>
          <p:cNvPr id="637" name="Google Shape;637;p41"/>
          <p:cNvCxnSpPr/>
          <p:nvPr/>
        </p:nvCxnSpPr>
        <p:spPr>
          <a:xfrm rot="10800000">
            <a:off x="6856411" y="1828799"/>
            <a:ext cx="1685927" cy="2"/>
          </a:xfrm>
          <a:prstGeom prst="straightConnector1">
            <a:avLst/>
          </a:prstGeom>
          <a:noFill/>
          <a:ln cap="flat" cmpd="sng" w="12700">
            <a:solidFill>
              <a:srgbClr val="000000"/>
            </a:solidFill>
            <a:prstDash val="solid"/>
            <a:round/>
            <a:headEnd len="sm" w="sm" type="none"/>
            <a:tailEnd len="sm" w="sm" type="none"/>
          </a:ln>
        </p:spPr>
      </p:cxnSp>
      <p:cxnSp>
        <p:nvCxnSpPr>
          <p:cNvPr id="638" name="Google Shape;638;p41"/>
          <p:cNvCxnSpPr/>
          <p:nvPr/>
        </p:nvCxnSpPr>
        <p:spPr>
          <a:xfrm>
            <a:off x="7652542" y="2405856"/>
            <a:ext cx="12702" cy="12702"/>
          </a:xfrm>
          <a:prstGeom prst="straightConnector1">
            <a:avLst/>
          </a:prstGeom>
          <a:noFill/>
          <a:ln cap="flat" cmpd="sng" w="12700">
            <a:solidFill>
              <a:srgbClr val="FFFFFF"/>
            </a:solidFill>
            <a:prstDash val="solid"/>
            <a:round/>
            <a:headEnd len="sm" w="sm" type="none"/>
            <a:tailEnd len="sm" w="sm" type="none"/>
          </a:ln>
        </p:spPr>
      </p:cxnSp>
      <p:cxnSp>
        <p:nvCxnSpPr>
          <p:cNvPr id="639" name="Google Shape;639;p41"/>
          <p:cNvCxnSpPr/>
          <p:nvPr/>
        </p:nvCxnSpPr>
        <p:spPr>
          <a:xfrm flipH="1" rot="10800000">
            <a:off x="7661274" y="1835149"/>
            <a:ext cx="293689" cy="579439"/>
          </a:xfrm>
          <a:prstGeom prst="straightConnector1">
            <a:avLst/>
          </a:prstGeom>
          <a:noFill/>
          <a:ln cap="flat" cmpd="sng" w="12700">
            <a:solidFill>
              <a:srgbClr val="FFFFFF"/>
            </a:solidFill>
            <a:prstDash val="solid"/>
            <a:round/>
            <a:headEnd len="sm" w="sm" type="none"/>
            <a:tailEnd len="sm" w="sm" type="none"/>
          </a:ln>
        </p:spPr>
      </p:cxnSp>
      <p:cxnSp>
        <p:nvCxnSpPr>
          <p:cNvPr id="640" name="Google Shape;640;p41"/>
          <p:cNvCxnSpPr/>
          <p:nvPr/>
        </p:nvCxnSpPr>
        <p:spPr>
          <a:xfrm flipH="1" rot="10800000">
            <a:off x="7656512" y="1828799"/>
            <a:ext cx="293689" cy="576265"/>
          </a:xfrm>
          <a:prstGeom prst="straightConnector1">
            <a:avLst/>
          </a:prstGeom>
          <a:noFill/>
          <a:ln cap="flat" cmpd="sng" w="12700">
            <a:solidFill>
              <a:srgbClr val="000000"/>
            </a:solidFill>
            <a:prstDash val="solid"/>
            <a:round/>
            <a:headEnd len="sm" w="sm" type="none"/>
            <a:tailEnd len="sm" w="sm" type="none"/>
          </a:ln>
        </p:spPr>
      </p:cxnSp>
      <p:sp>
        <p:nvSpPr>
          <p:cNvPr id="641" name="Google Shape;641;p41"/>
          <p:cNvSpPr txBox="1"/>
          <p:nvPr/>
        </p:nvSpPr>
        <p:spPr>
          <a:xfrm>
            <a:off x="2973386" y="3679825"/>
            <a:ext cx="893466"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Humerus</a:t>
            </a:r>
            <a:endParaRPr/>
          </a:p>
        </p:txBody>
      </p:sp>
      <p:sp>
        <p:nvSpPr>
          <p:cNvPr id="642" name="Google Shape;642;p41"/>
          <p:cNvSpPr txBox="1"/>
          <p:nvPr/>
        </p:nvSpPr>
        <p:spPr>
          <a:xfrm>
            <a:off x="2973386" y="4344987"/>
            <a:ext cx="453034"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Ulna</a:t>
            </a:r>
            <a:endParaRPr/>
          </a:p>
        </p:txBody>
      </p:sp>
      <p:cxnSp>
        <p:nvCxnSpPr>
          <p:cNvPr id="643" name="Google Shape;643;p41"/>
          <p:cNvCxnSpPr/>
          <p:nvPr/>
        </p:nvCxnSpPr>
        <p:spPr>
          <a:xfrm flipH="1">
            <a:off x="3624262" y="5778500"/>
            <a:ext cx="1184277" cy="1589"/>
          </a:xfrm>
          <a:prstGeom prst="straightConnector1">
            <a:avLst/>
          </a:prstGeom>
          <a:noFill/>
          <a:ln cap="flat" cmpd="sng" w="12700">
            <a:solidFill>
              <a:srgbClr val="FFFFFF"/>
            </a:solidFill>
            <a:prstDash val="solid"/>
            <a:round/>
            <a:headEnd len="sm" w="sm" type="none"/>
            <a:tailEnd len="sm" w="sm" type="none"/>
          </a:ln>
        </p:spPr>
      </p:cxnSp>
      <p:cxnSp>
        <p:nvCxnSpPr>
          <p:cNvPr id="644" name="Google Shape;644;p41"/>
          <p:cNvCxnSpPr/>
          <p:nvPr/>
        </p:nvCxnSpPr>
        <p:spPr>
          <a:xfrm flipH="1">
            <a:off x="3624262" y="5772150"/>
            <a:ext cx="1184277" cy="1589"/>
          </a:xfrm>
          <a:prstGeom prst="straightConnector1">
            <a:avLst/>
          </a:prstGeom>
          <a:noFill/>
          <a:ln cap="flat" cmpd="sng" w="12700">
            <a:solidFill>
              <a:srgbClr val="000000"/>
            </a:solidFill>
            <a:prstDash val="solid"/>
            <a:round/>
            <a:headEnd len="sm" w="sm" type="none"/>
            <a:tailEnd len="sm" w="sm" type="none"/>
          </a:ln>
        </p:spPr>
      </p:cxnSp>
      <p:sp>
        <p:nvSpPr>
          <p:cNvPr id="645" name="Google Shape;645;p41"/>
          <p:cNvSpPr txBox="1"/>
          <p:nvPr/>
        </p:nvSpPr>
        <p:spPr>
          <a:xfrm>
            <a:off x="2973386" y="5649912"/>
            <a:ext cx="633712"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Femur</a:t>
            </a:r>
            <a:endParaRPr/>
          </a:p>
        </p:txBody>
      </p:sp>
      <p:cxnSp>
        <p:nvCxnSpPr>
          <p:cNvPr id="646" name="Google Shape;646;p41"/>
          <p:cNvCxnSpPr/>
          <p:nvPr/>
        </p:nvCxnSpPr>
        <p:spPr>
          <a:xfrm flipH="1">
            <a:off x="3675062" y="4222748"/>
            <a:ext cx="1660527" cy="1590"/>
          </a:xfrm>
          <a:prstGeom prst="straightConnector1">
            <a:avLst/>
          </a:prstGeom>
          <a:noFill/>
          <a:ln cap="flat" cmpd="sng" w="12700">
            <a:solidFill>
              <a:srgbClr val="FFFFFF"/>
            </a:solidFill>
            <a:prstDash val="solid"/>
            <a:round/>
            <a:headEnd len="sm" w="sm" type="none"/>
            <a:tailEnd len="sm" w="sm" type="none"/>
          </a:ln>
        </p:spPr>
      </p:cxnSp>
      <p:cxnSp>
        <p:nvCxnSpPr>
          <p:cNvPr id="647" name="Google Shape;647;p41"/>
          <p:cNvCxnSpPr/>
          <p:nvPr/>
        </p:nvCxnSpPr>
        <p:spPr>
          <a:xfrm flipH="1">
            <a:off x="3675062" y="4217987"/>
            <a:ext cx="1660527" cy="1590"/>
          </a:xfrm>
          <a:prstGeom prst="straightConnector1">
            <a:avLst/>
          </a:prstGeom>
          <a:noFill/>
          <a:ln cap="flat" cmpd="sng" w="12700">
            <a:solidFill>
              <a:srgbClr val="000000"/>
            </a:solidFill>
            <a:prstDash val="solid"/>
            <a:round/>
            <a:headEnd len="sm" w="sm" type="none"/>
            <a:tailEnd len="sm" w="sm" type="none"/>
          </a:ln>
        </p:spPr>
      </p:cxnSp>
      <p:sp>
        <p:nvSpPr>
          <p:cNvPr id="648" name="Google Shape;648;p41"/>
          <p:cNvSpPr txBox="1"/>
          <p:nvPr/>
        </p:nvSpPr>
        <p:spPr>
          <a:xfrm>
            <a:off x="2973386" y="4094162"/>
            <a:ext cx="690167"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Radius</a:t>
            </a:r>
            <a:endParaRPr/>
          </a:p>
        </p:txBody>
      </p:sp>
      <p:cxnSp>
        <p:nvCxnSpPr>
          <p:cNvPr id="649" name="Google Shape;649;p41"/>
          <p:cNvCxnSpPr/>
          <p:nvPr/>
        </p:nvCxnSpPr>
        <p:spPr>
          <a:xfrm>
            <a:off x="6588124" y="3136899"/>
            <a:ext cx="1954215" cy="1590"/>
          </a:xfrm>
          <a:prstGeom prst="straightConnector1">
            <a:avLst/>
          </a:prstGeom>
          <a:noFill/>
          <a:ln cap="flat" cmpd="sng" w="12700">
            <a:solidFill>
              <a:srgbClr val="FFFFFF"/>
            </a:solidFill>
            <a:prstDash val="solid"/>
            <a:round/>
            <a:headEnd len="sm" w="sm" type="none"/>
            <a:tailEnd len="sm" w="sm" type="none"/>
          </a:ln>
        </p:spPr>
      </p:cxnSp>
      <p:cxnSp>
        <p:nvCxnSpPr>
          <p:cNvPr id="650" name="Google Shape;650;p41"/>
          <p:cNvCxnSpPr/>
          <p:nvPr/>
        </p:nvCxnSpPr>
        <p:spPr>
          <a:xfrm>
            <a:off x="6588124" y="3128961"/>
            <a:ext cx="1954215" cy="1590"/>
          </a:xfrm>
          <a:prstGeom prst="straightConnector1">
            <a:avLst/>
          </a:prstGeom>
          <a:noFill/>
          <a:ln cap="flat" cmpd="sng" w="12700">
            <a:solidFill>
              <a:srgbClr val="000000"/>
            </a:solidFill>
            <a:prstDash val="solid"/>
            <a:round/>
            <a:headEnd len="sm" w="sm" type="none"/>
            <a:tailEnd len="sm" w="sm" type="none"/>
          </a:ln>
        </p:spPr>
      </p:cxnSp>
      <p:sp>
        <p:nvSpPr>
          <p:cNvPr id="651" name="Google Shape;651;p41"/>
          <p:cNvSpPr txBox="1"/>
          <p:nvPr/>
        </p:nvSpPr>
        <p:spPr>
          <a:xfrm>
            <a:off x="8594725" y="3005136"/>
            <a:ext cx="893267" cy="2219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Mandible</a:t>
            </a:r>
            <a:endParaRPr/>
          </a:p>
        </p:txBody>
      </p:sp>
      <p:sp>
        <p:nvSpPr>
          <p:cNvPr id="652" name="Google Shape;652;p41"/>
          <p:cNvSpPr txBox="1"/>
          <p:nvPr/>
        </p:nvSpPr>
        <p:spPr>
          <a:xfrm>
            <a:off x="8594725" y="4591050"/>
            <a:ext cx="791965"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Scapula</a:t>
            </a:r>
            <a:endParaRPr/>
          </a:p>
        </p:txBody>
      </p:sp>
      <p:sp>
        <p:nvSpPr>
          <p:cNvPr id="653" name="Google Shape;653;p41"/>
          <p:cNvSpPr txBox="1"/>
          <p:nvPr/>
        </p:nvSpPr>
        <p:spPr>
          <a:xfrm>
            <a:off x="8594725" y="4913312"/>
            <a:ext cx="453033"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Ribs</a:t>
            </a:r>
            <a:endParaRPr/>
          </a:p>
        </p:txBody>
      </p:sp>
      <p:cxnSp>
        <p:nvCxnSpPr>
          <p:cNvPr id="654" name="Google Shape;654;p41"/>
          <p:cNvCxnSpPr/>
          <p:nvPr/>
        </p:nvCxnSpPr>
        <p:spPr>
          <a:xfrm flipH="1">
            <a:off x="7159624" y="3733800"/>
            <a:ext cx="1382714" cy="1589"/>
          </a:xfrm>
          <a:prstGeom prst="straightConnector1">
            <a:avLst/>
          </a:prstGeom>
          <a:noFill/>
          <a:ln cap="flat" cmpd="sng" w="12700">
            <a:solidFill>
              <a:srgbClr val="FFFFFF"/>
            </a:solidFill>
            <a:prstDash val="solid"/>
            <a:round/>
            <a:headEnd len="sm" w="sm" type="none"/>
            <a:tailEnd len="sm" w="sm" type="none"/>
          </a:ln>
        </p:spPr>
      </p:cxnSp>
      <p:cxnSp>
        <p:nvCxnSpPr>
          <p:cNvPr id="655" name="Google Shape;655;p41"/>
          <p:cNvCxnSpPr/>
          <p:nvPr/>
        </p:nvCxnSpPr>
        <p:spPr>
          <a:xfrm>
            <a:off x="7156449" y="3729036"/>
            <a:ext cx="1385889" cy="1591"/>
          </a:xfrm>
          <a:prstGeom prst="straightConnector1">
            <a:avLst/>
          </a:prstGeom>
          <a:noFill/>
          <a:ln cap="flat" cmpd="sng" w="12700">
            <a:solidFill>
              <a:srgbClr val="000000"/>
            </a:solidFill>
            <a:prstDash val="solid"/>
            <a:round/>
            <a:headEnd len="sm" w="sm" type="none"/>
            <a:tailEnd len="sm" w="sm" type="none"/>
          </a:ln>
        </p:spPr>
      </p:cxnSp>
      <p:cxnSp>
        <p:nvCxnSpPr>
          <p:cNvPr id="656" name="Google Shape;656;p41"/>
          <p:cNvCxnSpPr/>
          <p:nvPr/>
        </p:nvCxnSpPr>
        <p:spPr>
          <a:xfrm flipH="1">
            <a:off x="7156449" y="3733800"/>
            <a:ext cx="779464" cy="227014"/>
          </a:xfrm>
          <a:prstGeom prst="straightConnector1">
            <a:avLst/>
          </a:prstGeom>
          <a:noFill/>
          <a:ln cap="flat" cmpd="sng" w="12700">
            <a:solidFill>
              <a:srgbClr val="FFFFFF"/>
            </a:solidFill>
            <a:prstDash val="solid"/>
            <a:round/>
            <a:headEnd len="sm" w="sm" type="none"/>
            <a:tailEnd len="sm" w="sm" type="none"/>
          </a:ln>
        </p:spPr>
      </p:cxnSp>
      <p:cxnSp>
        <p:nvCxnSpPr>
          <p:cNvPr id="657" name="Google Shape;657;p41"/>
          <p:cNvCxnSpPr/>
          <p:nvPr/>
        </p:nvCxnSpPr>
        <p:spPr>
          <a:xfrm flipH="1">
            <a:off x="7156449" y="3729037"/>
            <a:ext cx="779464" cy="223840"/>
          </a:xfrm>
          <a:prstGeom prst="straightConnector1">
            <a:avLst/>
          </a:prstGeom>
          <a:noFill/>
          <a:ln cap="flat" cmpd="sng" w="12700">
            <a:solidFill>
              <a:srgbClr val="000000"/>
            </a:solidFill>
            <a:prstDash val="solid"/>
            <a:round/>
            <a:headEnd len="sm" w="sm" type="none"/>
            <a:tailEnd len="sm" w="sm" type="none"/>
          </a:ln>
        </p:spPr>
      </p:cxnSp>
      <p:sp>
        <p:nvSpPr>
          <p:cNvPr id="658" name="Google Shape;658;p41"/>
          <p:cNvSpPr txBox="1"/>
          <p:nvPr/>
        </p:nvSpPr>
        <p:spPr>
          <a:xfrm>
            <a:off x="5070475" y="6421437"/>
            <a:ext cx="600175"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Pelvis</a:t>
            </a:r>
            <a:endParaRPr/>
          </a:p>
        </p:txBody>
      </p:sp>
      <p:sp>
        <p:nvSpPr>
          <p:cNvPr id="659" name="Google Shape;659;p41"/>
          <p:cNvSpPr txBox="1"/>
          <p:nvPr/>
        </p:nvSpPr>
        <p:spPr>
          <a:xfrm>
            <a:off x="3676650" y="6629400"/>
            <a:ext cx="4810125" cy="20241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 Biophoto Associates/Photo Researchers, Inc. </a:t>
            </a:r>
            <a:endParaRPr/>
          </a:p>
        </p:txBody>
      </p:sp>
      <p:sp>
        <p:nvSpPr>
          <p:cNvPr id="660" name="Google Shape;660;p41"/>
          <p:cNvSpPr txBox="1"/>
          <p:nvPr/>
        </p:nvSpPr>
        <p:spPr>
          <a:xfrm>
            <a:off x="8591550" y="1727200"/>
            <a:ext cx="701576" cy="450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Cranial</a:t>
            </a:r>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bones</a:t>
            </a:r>
            <a:endParaRPr/>
          </a:p>
        </p:txBody>
      </p:sp>
      <p:sp>
        <p:nvSpPr>
          <p:cNvPr id="661" name="Google Shape;661;p41"/>
          <p:cNvSpPr txBox="1"/>
          <p:nvPr/>
        </p:nvSpPr>
        <p:spPr>
          <a:xfrm>
            <a:off x="8591550" y="3619500"/>
            <a:ext cx="939007"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Vertebrae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44"/>
          <p:cNvSpPr txBox="1"/>
          <p:nvPr>
            <p:ph idx="4294967295" type="title"/>
          </p:nvPr>
        </p:nvSpPr>
        <p:spPr>
          <a:xfrm>
            <a:off x="1200148" y="320673"/>
            <a:ext cx="9144004" cy="1143004"/>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a:latin typeface="Arial"/>
                <a:ea typeface="Arial"/>
                <a:cs typeface="Arial"/>
                <a:sym typeface="Arial"/>
              </a:rPr>
              <a:t>Physiology of Osseous Tissue</a:t>
            </a:r>
            <a:endParaRPr/>
          </a:p>
        </p:txBody>
      </p:sp>
      <p:sp>
        <p:nvSpPr>
          <p:cNvPr id="667" name="Google Shape;667;p44"/>
          <p:cNvSpPr txBox="1"/>
          <p:nvPr>
            <p:ph idx="4294967295" type="body"/>
          </p:nvPr>
        </p:nvSpPr>
        <p:spPr>
          <a:xfrm>
            <a:off x="715949" y="1938325"/>
            <a:ext cx="10800900" cy="3540300"/>
          </a:xfrm>
          <a:prstGeom prst="rect">
            <a:avLst/>
          </a:prstGeom>
          <a:noFill/>
          <a:ln>
            <a:noFill/>
          </a:ln>
        </p:spPr>
        <p:txBody>
          <a:bodyPr anchorCtr="0" anchor="t" bIns="45700" lIns="45700" spcFirstLastPara="1" rIns="45700" wrap="square" tIns="45700">
            <a:normAutofit/>
          </a:bodyPr>
          <a:lstStyle/>
          <a:p>
            <a:pPr indent="-323850" lvl="0" marL="342900" rtl="0" algn="l">
              <a:lnSpc>
                <a:spcPct val="100000"/>
              </a:lnSpc>
              <a:spcBef>
                <a:spcPts val="0"/>
              </a:spcBef>
              <a:spcAft>
                <a:spcPts val="0"/>
              </a:spcAft>
              <a:buClr>
                <a:srgbClr val="000000"/>
              </a:buClr>
              <a:buSzPts val="2100"/>
              <a:buFont typeface="Arial"/>
              <a:buChar char="•"/>
            </a:pPr>
            <a:r>
              <a:rPr b="1" lang="en-US" sz="2100">
                <a:latin typeface="Arial"/>
                <a:ea typeface="Arial"/>
                <a:cs typeface="Arial"/>
                <a:sym typeface="Arial"/>
              </a:rPr>
              <a:t>a mature bone remains a metabolically active organ</a:t>
            </a:r>
            <a:endParaRPr sz="2100"/>
          </a:p>
          <a:p>
            <a:pPr indent="-190500" lvl="0" marL="342900" rtl="0" algn="l">
              <a:lnSpc>
                <a:spcPct val="100000"/>
              </a:lnSpc>
              <a:spcBef>
                <a:spcPts val="700"/>
              </a:spcBef>
              <a:spcAft>
                <a:spcPts val="0"/>
              </a:spcAft>
              <a:buClr>
                <a:srgbClr val="000000"/>
              </a:buClr>
              <a:buSzPts val="2400"/>
              <a:buFont typeface="Arial"/>
              <a:buNone/>
            </a:pPr>
            <a:r>
              <a:t/>
            </a:r>
            <a:endParaRPr b="1" sz="2100">
              <a:latin typeface="Arial"/>
              <a:ea typeface="Arial"/>
              <a:cs typeface="Arial"/>
              <a:sym typeface="Arial"/>
            </a:endParaRPr>
          </a:p>
          <a:p>
            <a:pPr indent="-266700" lvl="1" marL="742950" rtl="0" algn="l">
              <a:lnSpc>
                <a:spcPct val="100000"/>
              </a:lnSpc>
              <a:spcBef>
                <a:spcPts val="0"/>
              </a:spcBef>
              <a:spcAft>
                <a:spcPts val="0"/>
              </a:spcAft>
              <a:buClr>
                <a:srgbClr val="000000"/>
              </a:buClr>
              <a:buSzPts val="2100"/>
              <a:buFont typeface="Arial"/>
              <a:buChar char="–"/>
            </a:pPr>
            <a:r>
              <a:rPr lang="en-US" sz="2100">
                <a:latin typeface="Arial"/>
                <a:ea typeface="Arial"/>
                <a:cs typeface="Arial"/>
                <a:sym typeface="Arial"/>
              </a:rPr>
              <a:t>involved in its own maintenance of growth and remodeling</a:t>
            </a:r>
            <a:endParaRPr sz="2100"/>
          </a:p>
          <a:p>
            <a:pPr indent="-133350" lvl="1" marL="742950" rtl="0" algn="l">
              <a:lnSpc>
                <a:spcPct val="100000"/>
              </a:lnSpc>
              <a:spcBef>
                <a:spcPts val="0"/>
              </a:spcBef>
              <a:spcAft>
                <a:spcPts val="0"/>
              </a:spcAft>
              <a:buClr>
                <a:srgbClr val="000000"/>
              </a:buClr>
              <a:buSzPts val="2400"/>
              <a:buFont typeface="Arial"/>
              <a:buNone/>
            </a:pPr>
            <a:r>
              <a:t/>
            </a:r>
            <a:endParaRPr sz="2100">
              <a:latin typeface="Arial"/>
              <a:ea typeface="Arial"/>
              <a:cs typeface="Arial"/>
              <a:sym typeface="Arial"/>
            </a:endParaRPr>
          </a:p>
          <a:p>
            <a:pPr indent="-266700" lvl="1" marL="742950" rtl="0" algn="l">
              <a:lnSpc>
                <a:spcPct val="100000"/>
              </a:lnSpc>
              <a:spcBef>
                <a:spcPts val="0"/>
              </a:spcBef>
              <a:spcAft>
                <a:spcPts val="0"/>
              </a:spcAft>
              <a:buClr>
                <a:srgbClr val="000000"/>
              </a:buClr>
              <a:buSzPts val="2100"/>
              <a:buFont typeface="Arial"/>
              <a:buChar char="–"/>
            </a:pPr>
            <a:r>
              <a:rPr lang="en-US" sz="2100">
                <a:latin typeface="Arial"/>
                <a:ea typeface="Arial"/>
                <a:cs typeface="Arial"/>
                <a:sym typeface="Arial"/>
              </a:rPr>
              <a:t>exerts a profound influence over the rest of the body by exchanging minerals with tissue fluid</a:t>
            </a:r>
            <a:endParaRPr sz="2100"/>
          </a:p>
          <a:p>
            <a:pPr indent="-247650" lvl="2" marL="1143000" rtl="0" algn="l">
              <a:lnSpc>
                <a:spcPct val="100000"/>
              </a:lnSpc>
              <a:spcBef>
                <a:spcPts val="0"/>
              </a:spcBef>
              <a:spcAft>
                <a:spcPts val="0"/>
              </a:spcAft>
              <a:buClr>
                <a:srgbClr val="000000"/>
              </a:buClr>
              <a:buSzPts val="2100"/>
              <a:buFont typeface="Arial"/>
              <a:buChar char="•"/>
            </a:pPr>
            <a:r>
              <a:rPr lang="en-US" sz="2100">
                <a:latin typeface="Arial"/>
                <a:ea typeface="Arial"/>
                <a:cs typeface="Arial"/>
                <a:sym typeface="Arial"/>
              </a:rPr>
              <a:t>disturbance of </a:t>
            </a:r>
            <a:r>
              <a:rPr b="1" lang="en-US" sz="2100"/>
              <a:t>calcium homeostasis </a:t>
            </a:r>
            <a:r>
              <a:rPr lang="en-US" sz="2100">
                <a:latin typeface="Arial"/>
                <a:ea typeface="Arial"/>
                <a:cs typeface="Arial"/>
                <a:sym typeface="Arial"/>
              </a:rPr>
              <a:t>in skeleton disrupts function of other organ systems</a:t>
            </a:r>
            <a:endParaRPr sz="2100"/>
          </a:p>
          <a:p>
            <a:pPr indent="-260350" lvl="3" marL="1600200" rtl="0" algn="l">
              <a:lnSpc>
                <a:spcPct val="100000"/>
              </a:lnSpc>
              <a:spcBef>
                <a:spcPts val="0"/>
              </a:spcBef>
              <a:spcAft>
                <a:spcPts val="0"/>
              </a:spcAft>
              <a:buClr>
                <a:srgbClr val="000000"/>
              </a:buClr>
              <a:buSzPts val="2100"/>
              <a:buFont typeface="Arial"/>
              <a:buChar char="–"/>
            </a:pPr>
            <a:r>
              <a:rPr lang="en-US" sz="2100">
                <a:latin typeface="Arial"/>
                <a:ea typeface="Arial"/>
                <a:cs typeface="Arial"/>
                <a:sym typeface="Arial"/>
              </a:rPr>
              <a:t>especially nervous and muscular</a:t>
            </a:r>
            <a:endParaRPr sz="2100"/>
          </a:p>
        </p:txBody>
      </p:sp>
      <p:sp>
        <p:nvSpPr>
          <p:cNvPr id="668" name="Google Shape;668;p44"/>
          <p:cNvSpPr txBox="1"/>
          <p:nvPr>
            <p:ph idx="4294967295" type="sldNum"/>
          </p:nvPr>
        </p:nvSpPr>
        <p:spPr>
          <a:xfrm>
            <a:off x="1013114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latin typeface="Arial"/>
                <a:ea typeface="Arial"/>
                <a:cs typeface="Arial"/>
                <a:sym typeface="Arial"/>
              </a:rPr>
              <a:t>‹#›</a:t>
            </a:fld>
            <a:endParaRPr/>
          </a:p>
        </p:txBody>
      </p:sp>
      <p:grpSp>
        <p:nvGrpSpPr>
          <p:cNvPr id="669" name="Google Shape;669;p44"/>
          <p:cNvGrpSpPr/>
          <p:nvPr/>
        </p:nvGrpSpPr>
        <p:grpSpPr>
          <a:xfrm>
            <a:off x="-74254" y="6205470"/>
            <a:ext cx="12248963" cy="755694"/>
            <a:chOff x="-2" y="-1"/>
            <a:chExt cx="12248961" cy="755693"/>
          </a:xfrm>
        </p:grpSpPr>
        <p:sp>
          <p:nvSpPr>
            <p:cNvPr id="670" name="Google Shape;670;p44"/>
            <p:cNvSpPr/>
            <p:nvPr/>
          </p:nvSpPr>
          <p:spPr>
            <a:xfrm>
              <a:off x="2797111" y="18570"/>
              <a:ext cx="9451848" cy="684189"/>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671" name="Google Shape;671;p44"/>
            <p:cNvSpPr/>
            <p:nvPr/>
          </p:nvSpPr>
          <p:spPr>
            <a:xfrm>
              <a:off x="58513" y="16859"/>
              <a:ext cx="2922815" cy="738833"/>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672" name="Google Shape;672;p44"/>
            <p:cNvPicPr preferRelativeResize="0"/>
            <p:nvPr/>
          </p:nvPicPr>
          <p:blipFill rotWithShape="1">
            <a:blip r:embed="rId3">
              <a:alphaModFix/>
            </a:blip>
            <a:srcRect b="0" l="0" r="0" t="0"/>
            <a:stretch/>
          </p:blipFill>
          <p:spPr>
            <a:xfrm>
              <a:off x="-2" y="-1"/>
              <a:ext cx="704323" cy="613864"/>
            </a:xfrm>
            <a:prstGeom prst="rect">
              <a:avLst/>
            </a:prstGeom>
            <a:noFill/>
            <a:ln>
              <a:noFill/>
            </a:ln>
          </p:spPr>
        </p:pic>
        <p:sp>
          <p:nvSpPr>
            <p:cNvPr id="673" name="Google Shape;673;p44"/>
            <p:cNvSpPr txBox="1"/>
            <p:nvPr/>
          </p:nvSpPr>
          <p:spPr>
            <a:xfrm>
              <a:off x="696105" y="153861"/>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grpSp>
        <p:nvGrpSpPr>
          <p:cNvPr id="101" name="Google Shape;101;p3"/>
          <p:cNvGrpSpPr/>
          <p:nvPr/>
        </p:nvGrpSpPr>
        <p:grpSpPr>
          <a:xfrm>
            <a:off x="-74254" y="6205470"/>
            <a:ext cx="12248963" cy="755694"/>
            <a:chOff x="-2" y="-1"/>
            <a:chExt cx="12248961" cy="755693"/>
          </a:xfrm>
        </p:grpSpPr>
        <p:sp>
          <p:nvSpPr>
            <p:cNvPr id="102" name="Google Shape;102;p3"/>
            <p:cNvSpPr/>
            <p:nvPr/>
          </p:nvSpPr>
          <p:spPr>
            <a:xfrm>
              <a:off x="2797111" y="18570"/>
              <a:ext cx="9451848" cy="684189"/>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103" name="Google Shape;103;p3"/>
            <p:cNvSpPr/>
            <p:nvPr/>
          </p:nvSpPr>
          <p:spPr>
            <a:xfrm>
              <a:off x="58513" y="16859"/>
              <a:ext cx="2922815" cy="738833"/>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104" name="Google Shape;104;p3"/>
            <p:cNvPicPr preferRelativeResize="0"/>
            <p:nvPr/>
          </p:nvPicPr>
          <p:blipFill rotWithShape="1">
            <a:blip r:embed="rId3">
              <a:alphaModFix/>
            </a:blip>
            <a:srcRect b="0" l="0" r="0" t="0"/>
            <a:stretch/>
          </p:blipFill>
          <p:spPr>
            <a:xfrm>
              <a:off x="-2" y="-1"/>
              <a:ext cx="704323" cy="613864"/>
            </a:xfrm>
            <a:prstGeom prst="rect">
              <a:avLst/>
            </a:prstGeom>
            <a:noFill/>
            <a:ln>
              <a:noFill/>
            </a:ln>
          </p:spPr>
        </p:pic>
        <p:sp>
          <p:nvSpPr>
            <p:cNvPr id="105" name="Google Shape;105;p3"/>
            <p:cNvSpPr txBox="1"/>
            <p:nvPr/>
          </p:nvSpPr>
          <p:spPr>
            <a:xfrm>
              <a:off x="696105" y="153861"/>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106" name="Google Shape;106;p3"/>
          <p:cNvSpPr txBox="1"/>
          <p:nvPr>
            <p:ph type="title"/>
          </p:nvPr>
        </p:nvSpPr>
        <p:spPr>
          <a:xfrm>
            <a:off x="-98801" y="484234"/>
            <a:ext cx="7843002" cy="756404"/>
          </a:xfrm>
          <a:prstGeom prst="rect">
            <a:avLst/>
          </a:prstGeom>
          <a:noFill/>
          <a:ln>
            <a:noFill/>
          </a:ln>
        </p:spPr>
        <p:txBody>
          <a:bodyPr anchorCtr="0" anchor="b"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3600"/>
              <a:buFont typeface="Georgia"/>
              <a:buNone/>
            </a:pPr>
            <a:r>
              <a:rPr b="1" lang="en-US">
                <a:latin typeface="Georgia"/>
                <a:ea typeface="Georgia"/>
                <a:cs typeface="Georgia"/>
                <a:sym typeface="Georgia"/>
              </a:rPr>
              <a:t>Before we go on</a:t>
            </a:r>
            <a:endParaRPr/>
          </a:p>
        </p:txBody>
      </p:sp>
      <p:sp>
        <p:nvSpPr>
          <p:cNvPr id="107" name="Google Shape;107;p3"/>
          <p:cNvSpPr txBox="1"/>
          <p:nvPr/>
        </p:nvSpPr>
        <p:spPr>
          <a:xfrm>
            <a:off x="350568" y="1662932"/>
            <a:ext cx="10637319" cy="2061211"/>
          </a:xfrm>
          <a:prstGeom prst="rect">
            <a:avLst/>
          </a:prstGeom>
          <a:noFill/>
          <a:ln>
            <a:noFill/>
          </a:ln>
        </p:spPr>
        <p:txBody>
          <a:bodyPr anchorCtr="0" anchor="ctr" bIns="50800" lIns="50800" spcFirstLastPara="1" rIns="50800" wrap="square" tIns="50800">
            <a:spAutoFit/>
          </a:bodyPr>
          <a:lstStyle/>
          <a:p>
            <a:pPr indent="-183810" lvl="0" marL="183810" marR="0" rtl="0" algn="just">
              <a:lnSpc>
                <a:spcPct val="200000"/>
              </a:lnSpc>
              <a:spcBef>
                <a:spcPts val="0"/>
              </a:spcBef>
              <a:spcAft>
                <a:spcPts val="0"/>
              </a:spcAft>
              <a:buClr>
                <a:srgbClr val="000000"/>
              </a:buClr>
              <a:buSzPts val="1800"/>
              <a:buFont typeface="Times"/>
              <a:buChar char="•"/>
            </a:pPr>
            <a:r>
              <a:rPr b="1" i="0" lang="en-US" sz="1800" u="none" cap="none" strike="noStrike">
                <a:solidFill>
                  <a:srgbClr val="000000"/>
                </a:solidFill>
                <a:latin typeface="Times"/>
                <a:ea typeface="Times"/>
                <a:cs typeface="Times"/>
                <a:sym typeface="Times"/>
              </a:rPr>
              <a:t>Suppose you had unlabeled electron micrographs of the four kinds of bone cells and their neighboring tissues. Name the four cells and explain how you could visually distinguish each one from the other three. </a:t>
            </a:r>
            <a:endParaRPr/>
          </a:p>
          <a:p>
            <a:pPr indent="-183810" lvl="0" marL="183810" marR="0" rtl="0" algn="just">
              <a:lnSpc>
                <a:spcPct val="200000"/>
              </a:lnSpc>
              <a:spcBef>
                <a:spcPts val="1300"/>
              </a:spcBef>
              <a:spcAft>
                <a:spcPts val="0"/>
              </a:spcAft>
              <a:buClr>
                <a:srgbClr val="000000"/>
              </a:buClr>
              <a:buSzPts val="1800"/>
              <a:buFont typeface="Times"/>
              <a:buChar char="•"/>
            </a:pPr>
            <a:r>
              <a:rPr b="1" i="0" lang="en-US" sz="1800" u="none" cap="none" strike="noStrike">
                <a:solidFill>
                  <a:srgbClr val="000000"/>
                </a:solidFill>
                <a:latin typeface="Times"/>
                <a:ea typeface="Times"/>
                <a:cs typeface="Times"/>
                <a:sym typeface="Times"/>
              </a:rPr>
              <a:t>What are the two kinds of bone marrow? What does </a:t>
            </a:r>
            <a:r>
              <a:rPr b="1" i="1" lang="en-US" sz="1800" u="none" cap="none" strike="noStrike">
                <a:solidFill>
                  <a:srgbClr val="000000"/>
                </a:solidFill>
                <a:latin typeface="Times"/>
                <a:ea typeface="Times"/>
                <a:cs typeface="Times"/>
                <a:sym typeface="Times"/>
              </a:rPr>
              <a:t>hemopoietic tissue </a:t>
            </a:r>
            <a:r>
              <a:rPr b="1" i="0" lang="en-US" sz="1800" u="none" cap="none" strike="noStrike">
                <a:solidFill>
                  <a:srgbClr val="000000"/>
                </a:solidFill>
                <a:latin typeface="Times"/>
                <a:ea typeface="Times"/>
                <a:cs typeface="Times"/>
                <a:sym typeface="Times"/>
              </a:rPr>
              <a:t>mean? Which type of bone marrow fits this description? </a:t>
            </a:r>
            <a:endParaRPr/>
          </a:p>
        </p:txBody>
      </p:sp>
      <p:grpSp>
        <p:nvGrpSpPr>
          <p:cNvPr id="108" name="Google Shape;108;p3"/>
          <p:cNvGrpSpPr/>
          <p:nvPr/>
        </p:nvGrpSpPr>
        <p:grpSpPr>
          <a:xfrm>
            <a:off x="503228" y="358764"/>
            <a:ext cx="980376" cy="1007343"/>
            <a:chOff x="-1" y="-2"/>
            <a:chExt cx="980375" cy="1007341"/>
          </a:xfrm>
        </p:grpSpPr>
        <p:sp>
          <p:nvSpPr>
            <p:cNvPr id="109" name="Google Shape;109;p3"/>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110" name="Google Shape;110;p3"/>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111" name="Google Shape;111;p3"/>
            <p:cNvGrpSpPr/>
            <p:nvPr/>
          </p:nvGrpSpPr>
          <p:grpSpPr>
            <a:xfrm>
              <a:off x="142133" y="146024"/>
              <a:ext cx="696259" cy="715335"/>
              <a:chOff x="-2" y="-2"/>
              <a:chExt cx="696258" cy="715334"/>
            </a:xfrm>
          </p:grpSpPr>
          <p:sp>
            <p:nvSpPr>
              <p:cNvPr id="112" name="Google Shape;112;p3"/>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113" name="Google Shape;113;p3"/>
              <p:cNvPicPr preferRelativeResize="0"/>
              <p:nvPr/>
            </p:nvPicPr>
            <p:blipFill rotWithShape="1">
              <a:blip r:embed="rId4">
                <a:alphaModFix/>
              </a:blip>
              <a:srcRect b="0" l="0" r="0" t="0"/>
              <a:stretch/>
            </p:blipFill>
            <p:spPr>
              <a:xfrm>
                <a:off x="2" y="-2"/>
                <a:ext cx="696254" cy="715334"/>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300"/>
                                        <p:tgtEl>
                                          <p:spTgt spid="108"/>
                                        </p:tgtEl>
                                        <p:attrNameLst>
                                          <p:attrName>ppt_w</p:attrName>
                                        </p:attrNameLst>
                                      </p:cBhvr>
                                      <p:tavLst>
                                        <p:tav fmla="" tm="0">
                                          <p:val>
                                            <p:strVal val="0"/>
                                          </p:val>
                                        </p:tav>
                                        <p:tav fmla="" tm="100000">
                                          <p:val>
                                            <p:strVal val="#ppt_w"/>
                                          </p:val>
                                        </p:tav>
                                      </p:tavLst>
                                    </p:anim>
                                    <p:anim calcmode="lin" valueType="num">
                                      <p:cBhvr additive="base">
                                        <p:cTn dur="300"/>
                                        <p:tgtEl>
                                          <p:spTgt spid="10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45"/>
          <p:cNvSpPr txBox="1"/>
          <p:nvPr>
            <p:ph idx="4294967295" type="sldNum"/>
          </p:nvPr>
        </p:nvSpPr>
        <p:spPr>
          <a:xfrm>
            <a:off x="1013114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latin typeface="Arial"/>
                <a:ea typeface="Arial"/>
                <a:cs typeface="Arial"/>
                <a:sym typeface="Arial"/>
              </a:rPr>
              <a:t>‹#›</a:t>
            </a:fld>
            <a:endParaRPr/>
          </a:p>
        </p:txBody>
      </p:sp>
      <p:sp>
        <p:nvSpPr>
          <p:cNvPr id="679" name="Google Shape;679;p45"/>
          <p:cNvSpPr txBox="1"/>
          <p:nvPr>
            <p:ph idx="4294967295" type="title"/>
          </p:nvPr>
        </p:nvSpPr>
        <p:spPr>
          <a:xfrm>
            <a:off x="1974850" y="0"/>
            <a:ext cx="8229600" cy="1065213"/>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a:latin typeface="Arial"/>
                <a:ea typeface="Arial"/>
                <a:cs typeface="Arial"/>
                <a:sym typeface="Arial"/>
              </a:rPr>
              <a:t>Ion Imbalances</a:t>
            </a:r>
            <a:endParaRPr/>
          </a:p>
        </p:txBody>
      </p:sp>
      <p:sp>
        <p:nvSpPr>
          <p:cNvPr id="680" name="Google Shape;680;p45"/>
          <p:cNvSpPr txBox="1"/>
          <p:nvPr>
            <p:ph idx="4294967295" type="body"/>
          </p:nvPr>
        </p:nvSpPr>
        <p:spPr>
          <a:xfrm>
            <a:off x="439885" y="925512"/>
            <a:ext cx="10559458" cy="5608640"/>
          </a:xfrm>
          <a:prstGeom prst="rect">
            <a:avLst/>
          </a:prstGeom>
          <a:noFill/>
          <a:ln>
            <a:noFill/>
          </a:ln>
        </p:spPr>
        <p:txBody>
          <a:bodyPr anchorCtr="0" anchor="t" bIns="45700" lIns="45700" spcFirstLastPara="1" rIns="45700" wrap="square" tIns="45700">
            <a:normAutofit/>
          </a:bodyPr>
          <a:lstStyle/>
          <a:p>
            <a:pPr indent="-323850" lvl="0" marL="342900" rtl="0" algn="l">
              <a:lnSpc>
                <a:spcPct val="100000"/>
              </a:lnSpc>
              <a:spcBef>
                <a:spcPts val="0"/>
              </a:spcBef>
              <a:spcAft>
                <a:spcPts val="0"/>
              </a:spcAft>
              <a:buClr>
                <a:srgbClr val="000000"/>
              </a:buClr>
              <a:buSzPts val="2100"/>
              <a:buFont typeface="Arial"/>
              <a:buChar char="•"/>
            </a:pPr>
            <a:r>
              <a:rPr b="1" lang="en-US" sz="2100">
                <a:latin typeface="Arial"/>
                <a:ea typeface="Arial"/>
                <a:cs typeface="Arial"/>
                <a:sym typeface="Arial"/>
              </a:rPr>
              <a:t>hypercalcemia</a:t>
            </a:r>
            <a:r>
              <a:rPr b="0" lang="en-US" sz="2100"/>
              <a:t> is rare</a:t>
            </a:r>
            <a:endParaRPr sz="2100"/>
          </a:p>
          <a:p>
            <a:pPr indent="-190500" lvl="0" marL="342900" rtl="0" algn="l">
              <a:lnSpc>
                <a:spcPct val="100000"/>
              </a:lnSpc>
              <a:spcBef>
                <a:spcPts val="700"/>
              </a:spcBef>
              <a:spcAft>
                <a:spcPts val="0"/>
              </a:spcAft>
              <a:buClr>
                <a:srgbClr val="000000"/>
              </a:buClr>
              <a:buSzPts val="2400"/>
              <a:buFont typeface="Arial"/>
              <a:buNone/>
            </a:pPr>
            <a:r>
              <a:t/>
            </a:r>
            <a:endParaRPr b="0" sz="2100"/>
          </a:p>
          <a:p>
            <a:pPr indent="-323850" lvl="0" marL="342900" rtl="0" algn="l">
              <a:lnSpc>
                <a:spcPct val="100000"/>
              </a:lnSpc>
              <a:spcBef>
                <a:spcPts val="500"/>
              </a:spcBef>
              <a:spcAft>
                <a:spcPts val="0"/>
              </a:spcAft>
              <a:buClr>
                <a:srgbClr val="000000"/>
              </a:buClr>
              <a:buSzPts val="2100"/>
              <a:buFont typeface="Arial"/>
              <a:buChar char="•"/>
            </a:pPr>
            <a:r>
              <a:rPr b="1" lang="en-US" sz="2100">
                <a:latin typeface="Arial"/>
                <a:ea typeface="Arial"/>
                <a:cs typeface="Arial"/>
                <a:sym typeface="Arial"/>
              </a:rPr>
              <a:t>hypocalcemia</a:t>
            </a:r>
            <a:r>
              <a:rPr b="0" lang="en-US" sz="2100"/>
              <a:t> has a wide variety of causes</a:t>
            </a:r>
            <a:endParaRPr sz="2100"/>
          </a:p>
          <a:p>
            <a:pPr indent="-292100" lvl="1" marL="742950" rtl="0" algn="l">
              <a:lnSpc>
                <a:spcPct val="100000"/>
              </a:lnSpc>
              <a:spcBef>
                <a:spcPts val="0"/>
              </a:spcBef>
              <a:spcAft>
                <a:spcPts val="0"/>
              </a:spcAft>
              <a:buClr>
                <a:srgbClr val="000000"/>
              </a:buClr>
              <a:buSzPts val="2100"/>
              <a:buFont typeface="Arial"/>
              <a:buChar char="–"/>
            </a:pPr>
            <a:r>
              <a:rPr lang="en-US" sz="2100">
                <a:latin typeface="Arial"/>
                <a:ea typeface="Arial"/>
                <a:cs typeface="Arial"/>
                <a:sym typeface="Arial"/>
              </a:rPr>
              <a:t>vitamin D deficiency</a:t>
            </a:r>
            <a:endParaRPr sz="2100"/>
          </a:p>
          <a:p>
            <a:pPr indent="-292100" lvl="1" marL="742950" rtl="0" algn="l">
              <a:lnSpc>
                <a:spcPct val="100000"/>
              </a:lnSpc>
              <a:spcBef>
                <a:spcPts val="0"/>
              </a:spcBef>
              <a:spcAft>
                <a:spcPts val="0"/>
              </a:spcAft>
              <a:buClr>
                <a:srgbClr val="000000"/>
              </a:buClr>
              <a:buSzPts val="2100"/>
              <a:buFont typeface="Arial"/>
              <a:buChar char="–"/>
            </a:pPr>
            <a:r>
              <a:rPr lang="en-US" sz="2100">
                <a:latin typeface="Arial"/>
                <a:ea typeface="Arial"/>
                <a:cs typeface="Arial"/>
                <a:sym typeface="Arial"/>
              </a:rPr>
              <a:t>diarrhea</a:t>
            </a:r>
            <a:endParaRPr sz="2100"/>
          </a:p>
          <a:p>
            <a:pPr indent="-292100" lvl="1" marL="742950" rtl="0" algn="l">
              <a:lnSpc>
                <a:spcPct val="100000"/>
              </a:lnSpc>
              <a:spcBef>
                <a:spcPts val="0"/>
              </a:spcBef>
              <a:spcAft>
                <a:spcPts val="0"/>
              </a:spcAft>
              <a:buClr>
                <a:srgbClr val="000000"/>
              </a:buClr>
              <a:buSzPts val="2100"/>
              <a:buFont typeface="Arial"/>
              <a:buChar char="–"/>
            </a:pPr>
            <a:r>
              <a:rPr lang="en-US" sz="2100">
                <a:latin typeface="Arial"/>
                <a:ea typeface="Arial"/>
                <a:cs typeface="Arial"/>
                <a:sym typeface="Arial"/>
              </a:rPr>
              <a:t>thyroid tumors</a:t>
            </a:r>
            <a:endParaRPr sz="2100"/>
          </a:p>
          <a:p>
            <a:pPr indent="-292100" lvl="1" marL="742950" rtl="0" algn="l">
              <a:lnSpc>
                <a:spcPct val="100000"/>
              </a:lnSpc>
              <a:spcBef>
                <a:spcPts val="0"/>
              </a:spcBef>
              <a:spcAft>
                <a:spcPts val="0"/>
              </a:spcAft>
              <a:buClr>
                <a:srgbClr val="000000"/>
              </a:buClr>
              <a:buSzPts val="2100"/>
              <a:buFont typeface="Arial"/>
              <a:buChar char="–"/>
            </a:pPr>
            <a:r>
              <a:rPr lang="en-US" sz="2100">
                <a:latin typeface="Arial"/>
                <a:ea typeface="Arial"/>
                <a:cs typeface="Arial"/>
                <a:sym typeface="Arial"/>
              </a:rPr>
              <a:t>underactive parathyroids</a:t>
            </a:r>
            <a:endParaRPr sz="2100"/>
          </a:p>
          <a:p>
            <a:pPr indent="-292100" lvl="1" marL="742950" rtl="0" algn="l">
              <a:lnSpc>
                <a:spcPct val="100000"/>
              </a:lnSpc>
              <a:spcBef>
                <a:spcPts val="0"/>
              </a:spcBef>
              <a:spcAft>
                <a:spcPts val="0"/>
              </a:spcAft>
              <a:buClr>
                <a:srgbClr val="000000"/>
              </a:buClr>
              <a:buSzPts val="2100"/>
              <a:buFont typeface="Arial"/>
              <a:buChar char="–"/>
            </a:pPr>
            <a:r>
              <a:rPr lang="en-US" sz="2100">
                <a:latin typeface="Arial"/>
                <a:ea typeface="Arial"/>
                <a:cs typeface="Arial"/>
                <a:sym typeface="Arial"/>
              </a:rPr>
              <a:t>pregnancy and lactation</a:t>
            </a:r>
            <a:endParaRPr sz="2100"/>
          </a:p>
          <a:p>
            <a:pPr indent="-292100" lvl="1" marL="742950" rtl="0" algn="l">
              <a:lnSpc>
                <a:spcPct val="100000"/>
              </a:lnSpc>
              <a:spcBef>
                <a:spcPts val="0"/>
              </a:spcBef>
              <a:spcAft>
                <a:spcPts val="0"/>
              </a:spcAft>
              <a:buClr>
                <a:srgbClr val="000000"/>
              </a:buClr>
              <a:buSzPts val="2100"/>
              <a:buFont typeface="Arial"/>
              <a:buChar char="–"/>
            </a:pPr>
            <a:r>
              <a:rPr lang="en-US" sz="2100">
                <a:latin typeface="Arial"/>
                <a:ea typeface="Arial"/>
                <a:cs typeface="Arial"/>
                <a:sym typeface="Arial"/>
              </a:rPr>
              <a:t>accidental removal of parathyroid glands during thyroid surgery</a:t>
            </a:r>
            <a:endParaRPr sz="2100"/>
          </a:p>
          <a:p>
            <a:pPr indent="-158750" lvl="1" marL="742950" rtl="0" algn="l">
              <a:lnSpc>
                <a:spcPct val="100000"/>
              </a:lnSpc>
              <a:spcBef>
                <a:spcPts val="0"/>
              </a:spcBef>
              <a:spcAft>
                <a:spcPts val="0"/>
              </a:spcAft>
              <a:buClr>
                <a:srgbClr val="000000"/>
              </a:buClr>
              <a:buSzPts val="2000"/>
              <a:buFont typeface="Arial"/>
              <a:buNone/>
            </a:pPr>
            <a:r>
              <a:t/>
            </a:r>
            <a:endParaRPr sz="2100">
              <a:latin typeface="Arial"/>
              <a:ea typeface="Arial"/>
              <a:cs typeface="Arial"/>
              <a:sym typeface="Arial"/>
            </a:endParaRPr>
          </a:p>
          <a:p>
            <a:pPr indent="-323850" lvl="0" marL="342900" rtl="0" algn="l">
              <a:lnSpc>
                <a:spcPct val="100000"/>
              </a:lnSpc>
              <a:spcBef>
                <a:spcPts val="500"/>
              </a:spcBef>
              <a:spcAft>
                <a:spcPts val="0"/>
              </a:spcAft>
              <a:buClr>
                <a:srgbClr val="000000"/>
              </a:buClr>
              <a:buSzPts val="2100"/>
              <a:buFont typeface="Arial"/>
              <a:buChar char="•"/>
            </a:pPr>
            <a:r>
              <a:rPr b="1" lang="en-US" sz="2100">
                <a:latin typeface="Arial"/>
                <a:ea typeface="Arial"/>
                <a:cs typeface="Arial"/>
                <a:sym typeface="Arial"/>
              </a:rPr>
              <a:t>calcium homeostasis </a:t>
            </a:r>
            <a:r>
              <a:rPr b="0" lang="en-US" sz="2100"/>
              <a:t>depends on a balance between dietary intake, urinary and fecal loses, and exchanges between osseous tissue</a:t>
            </a:r>
            <a:endParaRPr sz="2100"/>
          </a:p>
          <a:p>
            <a:pPr indent="-190500" lvl="0" marL="342900" rtl="0" algn="l">
              <a:lnSpc>
                <a:spcPct val="100000"/>
              </a:lnSpc>
              <a:spcBef>
                <a:spcPts val="700"/>
              </a:spcBef>
              <a:spcAft>
                <a:spcPts val="0"/>
              </a:spcAft>
              <a:buClr>
                <a:srgbClr val="000000"/>
              </a:buClr>
              <a:buSzPts val="2400"/>
              <a:buFont typeface="Arial"/>
              <a:buNone/>
            </a:pPr>
            <a:r>
              <a:t/>
            </a:r>
            <a:endParaRPr b="0" sz="2100"/>
          </a:p>
          <a:p>
            <a:pPr indent="-323850" lvl="0" marL="342900" rtl="0" algn="l">
              <a:lnSpc>
                <a:spcPct val="100000"/>
              </a:lnSpc>
              <a:spcBef>
                <a:spcPts val="500"/>
              </a:spcBef>
              <a:spcAft>
                <a:spcPts val="0"/>
              </a:spcAft>
              <a:buClr>
                <a:srgbClr val="000000"/>
              </a:buClr>
              <a:buSzPts val="2100"/>
              <a:buFont typeface="Arial"/>
              <a:buChar char="•"/>
            </a:pPr>
            <a:r>
              <a:rPr lang="en-US" sz="2100">
                <a:latin typeface="Arial"/>
                <a:ea typeface="Arial"/>
                <a:cs typeface="Arial"/>
                <a:sym typeface="Arial"/>
              </a:rPr>
              <a:t>calcium homeostasis is regulated by three hormones:</a:t>
            </a:r>
            <a:endParaRPr sz="2100"/>
          </a:p>
          <a:p>
            <a:pPr indent="-292100" lvl="1" marL="742950" rtl="0" algn="l">
              <a:lnSpc>
                <a:spcPct val="100000"/>
              </a:lnSpc>
              <a:spcBef>
                <a:spcPts val="0"/>
              </a:spcBef>
              <a:spcAft>
                <a:spcPts val="0"/>
              </a:spcAft>
              <a:buClr>
                <a:srgbClr val="000000"/>
              </a:buClr>
              <a:buSzPts val="2100"/>
              <a:buFont typeface="Arial"/>
              <a:buChar char="–"/>
            </a:pPr>
            <a:r>
              <a:rPr b="1" i="1" lang="en-US" sz="2100">
                <a:latin typeface="Arial"/>
                <a:ea typeface="Arial"/>
                <a:cs typeface="Arial"/>
                <a:sym typeface="Arial"/>
              </a:rPr>
              <a:t>calcitriol,   calcitonin, and   parathyroid hormone</a:t>
            </a:r>
            <a:endParaRPr sz="2100"/>
          </a:p>
        </p:txBody>
      </p:sp>
      <p:grpSp>
        <p:nvGrpSpPr>
          <p:cNvPr id="681" name="Google Shape;681;p45"/>
          <p:cNvGrpSpPr/>
          <p:nvPr/>
        </p:nvGrpSpPr>
        <p:grpSpPr>
          <a:xfrm>
            <a:off x="-74254" y="6205470"/>
            <a:ext cx="12248963" cy="755694"/>
            <a:chOff x="-2" y="-1"/>
            <a:chExt cx="12248961" cy="755693"/>
          </a:xfrm>
        </p:grpSpPr>
        <p:sp>
          <p:nvSpPr>
            <p:cNvPr id="682" name="Google Shape;682;p45"/>
            <p:cNvSpPr/>
            <p:nvPr/>
          </p:nvSpPr>
          <p:spPr>
            <a:xfrm>
              <a:off x="2797111" y="18570"/>
              <a:ext cx="9451848" cy="684189"/>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683" name="Google Shape;683;p45"/>
            <p:cNvSpPr/>
            <p:nvPr/>
          </p:nvSpPr>
          <p:spPr>
            <a:xfrm>
              <a:off x="58513" y="16859"/>
              <a:ext cx="2922815" cy="738833"/>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684" name="Google Shape;684;p45"/>
            <p:cNvPicPr preferRelativeResize="0"/>
            <p:nvPr/>
          </p:nvPicPr>
          <p:blipFill rotWithShape="1">
            <a:blip r:embed="rId3">
              <a:alphaModFix/>
            </a:blip>
            <a:srcRect b="0" l="0" r="0" t="0"/>
            <a:stretch/>
          </p:blipFill>
          <p:spPr>
            <a:xfrm>
              <a:off x="-2" y="-1"/>
              <a:ext cx="704323" cy="613864"/>
            </a:xfrm>
            <a:prstGeom prst="rect">
              <a:avLst/>
            </a:prstGeom>
            <a:noFill/>
            <a:ln>
              <a:noFill/>
            </a:ln>
          </p:spPr>
        </p:pic>
        <p:sp>
          <p:nvSpPr>
            <p:cNvPr id="685" name="Google Shape;685;p45"/>
            <p:cNvSpPr txBox="1"/>
            <p:nvPr/>
          </p:nvSpPr>
          <p:spPr>
            <a:xfrm>
              <a:off x="696105" y="153861"/>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grpSp>
        <p:nvGrpSpPr>
          <p:cNvPr id="690" name="Google Shape;690;p46"/>
          <p:cNvGrpSpPr/>
          <p:nvPr/>
        </p:nvGrpSpPr>
        <p:grpSpPr>
          <a:xfrm>
            <a:off x="-74254" y="6205470"/>
            <a:ext cx="12248963" cy="755694"/>
            <a:chOff x="-2" y="-1"/>
            <a:chExt cx="12248961" cy="755693"/>
          </a:xfrm>
        </p:grpSpPr>
        <p:sp>
          <p:nvSpPr>
            <p:cNvPr id="691" name="Google Shape;691;p46"/>
            <p:cNvSpPr/>
            <p:nvPr/>
          </p:nvSpPr>
          <p:spPr>
            <a:xfrm>
              <a:off x="2797111" y="18570"/>
              <a:ext cx="9451848" cy="684189"/>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692" name="Google Shape;692;p46"/>
            <p:cNvSpPr/>
            <p:nvPr/>
          </p:nvSpPr>
          <p:spPr>
            <a:xfrm>
              <a:off x="58513" y="16859"/>
              <a:ext cx="2922815" cy="738833"/>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693" name="Google Shape;693;p46"/>
            <p:cNvPicPr preferRelativeResize="0"/>
            <p:nvPr/>
          </p:nvPicPr>
          <p:blipFill rotWithShape="1">
            <a:blip r:embed="rId3">
              <a:alphaModFix/>
            </a:blip>
            <a:srcRect b="0" l="0" r="0" t="0"/>
            <a:stretch/>
          </p:blipFill>
          <p:spPr>
            <a:xfrm>
              <a:off x="-2" y="-1"/>
              <a:ext cx="704323" cy="613864"/>
            </a:xfrm>
            <a:prstGeom prst="rect">
              <a:avLst/>
            </a:prstGeom>
            <a:noFill/>
            <a:ln>
              <a:noFill/>
            </a:ln>
          </p:spPr>
        </p:pic>
        <p:sp>
          <p:nvSpPr>
            <p:cNvPr id="694" name="Google Shape;694;p46"/>
            <p:cNvSpPr txBox="1"/>
            <p:nvPr/>
          </p:nvSpPr>
          <p:spPr>
            <a:xfrm>
              <a:off x="696105" y="153861"/>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695" name="Google Shape;695;p46"/>
          <p:cNvSpPr txBox="1"/>
          <p:nvPr>
            <p:ph type="title"/>
          </p:nvPr>
        </p:nvSpPr>
        <p:spPr>
          <a:xfrm>
            <a:off x="-111502" y="117099"/>
            <a:ext cx="8961995" cy="756402"/>
          </a:xfrm>
          <a:prstGeom prst="rect">
            <a:avLst/>
          </a:prstGeom>
          <a:noFill/>
          <a:ln>
            <a:noFill/>
          </a:ln>
        </p:spPr>
        <p:txBody>
          <a:bodyPr anchorCtr="0" anchor="b"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2300"/>
              <a:buFont typeface="Georgia"/>
              <a:buNone/>
            </a:pPr>
            <a:r>
              <a:rPr b="1" lang="en-US" sz="2300">
                <a:latin typeface="Georgia"/>
                <a:ea typeface="Georgia"/>
                <a:cs typeface="Georgia"/>
                <a:sym typeface="Georgia"/>
              </a:rPr>
              <a:t>Mini-Case II  Hormones &amp; Bone Growth</a:t>
            </a:r>
            <a:endParaRPr/>
          </a:p>
        </p:txBody>
      </p:sp>
      <p:sp>
        <p:nvSpPr>
          <p:cNvPr id="696" name="Google Shape;696;p46"/>
          <p:cNvSpPr txBox="1"/>
          <p:nvPr/>
        </p:nvSpPr>
        <p:spPr>
          <a:xfrm>
            <a:off x="993397" y="1206194"/>
            <a:ext cx="8961995" cy="434337"/>
          </a:xfrm>
          <a:prstGeom prst="rect">
            <a:avLst/>
          </a:prstGeom>
          <a:noFill/>
          <a:ln>
            <a:noFill/>
          </a:ln>
        </p:spPr>
        <p:txBody>
          <a:bodyPr anchorCtr="0" anchor="b"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Georgia"/>
              <a:buNone/>
            </a:pPr>
            <a:r>
              <a:rPr b="0" i="0" lang="en-US" sz="2400" u="none" cap="none" strike="noStrike">
                <a:solidFill>
                  <a:srgbClr val="000000"/>
                </a:solidFill>
                <a:latin typeface="Georgia"/>
                <a:ea typeface="Georgia"/>
                <a:cs typeface="Georgia"/>
                <a:sym typeface="Georgia"/>
              </a:rPr>
              <a:t>part A: </a:t>
            </a:r>
            <a:endParaRPr/>
          </a:p>
        </p:txBody>
      </p:sp>
      <p:sp>
        <p:nvSpPr>
          <p:cNvPr id="697" name="Google Shape;697;p46"/>
          <p:cNvSpPr txBox="1"/>
          <p:nvPr/>
        </p:nvSpPr>
        <p:spPr>
          <a:xfrm>
            <a:off x="259975" y="1708050"/>
            <a:ext cx="11686200" cy="4884600"/>
          </a:xfrm>
          <a:prstGeom prst="rect">
            <a:avLst/>
          </a:prstGeom>
          <a:noFill/>
          <a:ln>
            <a:noFill/>
          </a:ln>
        </p:spPr>
        <p:txBody>
          <a:bodyPr anchorCtr="0" anchor="ctr" bIns="50800" lIns="50800" spcFirstLastPara="1" rIns="50800" wrap="square" tIns="50800">
            <a:spAutoFit/>
          </a:bodyPr>
          <a:lstStyle/>
          <a:p>
            <a:pPr indent="0" lvl="0" marL="0" marR="0" rtl="0" algn="just">
              <a:lnSpc>
                <a:spcPct val="216666"/>
              </a:lnSpc>
              <a:spcBef>
                <a:spcPts val="0"/>
              </a:spcBef>
              <a:spcAft>
                <a:spcPts val="0"/>
              </a:spcAft>
              <a:buClr>
                <a:srgbClr val="000000"/>
              </a:buClr>
              <a:buSzPts val="1800"/>
              <a:buFont typeface="Arial"/>
              <a:buNone/>
            </a:pPr>
            <a:r>
              <a:rPr b="0" i="0" lang="en-US" sz="2400" u="none" cap="none" strike="noStrike">
                <a:solidFill>
                  <a:srgbClr val="000000"/>
                </a:solidFill>
                <a:latin typeface="Arial"/>
                <a:ea typeface="Arial"/>
                <a:cs typeface="Arial"/>
                <a:sym typeface="Arial"/>
              </a:rPr>
              <a:t>6-year old Jose inherited a disorder that increases the activity of cells in his pituitary gland. Therefore, Jose experiences an overproduction of growth hormone (GH) before puberty. What effect would you predict this will have on his height? Explain. </a:t>
            </a:r>
            <a:endParaRPr sz="2400"/>
          </a:p>
          <a:p>
            <a:pPr indent="0" lvl="0" marL="0" marR="0" rtl="0" algn="l">
              <a:lnSpc>
                <a:spcPct val="216666"/>
              </a:lnSpc>
              <a:spcBef>
                <a:spcPts val="1200"/>
              </a:spcBef>
              <a:spcAft>
                <a:spcPts val="0"/>
              </a:spcAft>
              <a:buClr>
                <a:srgbClr val="000000"/>
              </a:buClr>
              <a:buSzPts val="18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244444"/>
              </a:lnSpc>
              <a:spcBef>
                <a:spcPts val="1200"/>
              </a:spcBef>
              <a:spcAft>
                <a:spcPts val="0"/>
              </a:spcAft>
              <a:buClr>
                <a:srgbClr val="000000"/>
              </a:buClr>
              <a:buSzPts val="1800"/>
              <a:buFont typeface="Arial"/>
              <a:buNone/>
            </a:pPr>
            <a:br>
              <a:rPr b="1" i="0" lang="en-US" sz="2400" u="none" cap="none" strike="noStrike">
                <a:solidFill>
                  <a:srgbClr val="000000"/>
                </a:solidFill>
                <a:latin typeface="Arial"/>
                <a:ea typeface="Arial"/>
                <a:cs typeface="Arial"/>
                <a:sym typeface="Arial"/>
              </a:rPr>
            </a:br>
            <a:endParaRPr sz="2400"/>
          </a:p>
        </p:txBody>
      </p:sp>
      <p:grpSp>
        <p:nvGrpSpPr>
          <p:cNvPr id="698" name="Google Shape;698;p46"/>
          <p:cNvGrpSpPr/>
          <p:nvPr/>
        </p:nvGrpSpPr>
        <p:grpSpPr>
          <a:xfrm>
            <a:off x="173028" y="131328"/>
            <a:ext cx="980377" cy="1007342"/>
            <a:chOff x="-1" y="-1"/>
            <a:chExt cx="980375" cy="1007340"/>
          </a:xfrm>
        </p:grpSpPr>
        <p:sp>
          <p:nvSpPr>
            <p:cNvPr id="699" name="Google Shape;699;p46"/>
            <p:cNvSpPr/>
            <p:nvPr/>
          </p:nvSpPr>
          <p:spPr>
            <a:xfrm>
              <a:off x="-1" y="-1"/>
              <a:ext cx="980375" cy="1007340"/>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700" name="Google Shape;700;p46"/>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701" name="Google Shape;701;p46"/>
            <p:cNvGrpSpPr/>
            <p:nvPr/>
          </p:nvGrpSpPr>
          <p:grpSpPr>
            <a:xfrm>
              <a:off x="142133" y="146024"/>
              <a:ext cx="696259" cy="715335"/>
              <a:chOff x="-2" y="-1"/>
              <a:chExt cx="696258" cy="715334"/>
            </a:xfrm>
          </p:grpSpPr>
          <p:sp>
            <p:nvSpPr>
              <p:cNvPr id="702" name="Google Shape;702;p46"/>
              <p:cNvSpPr/>
              <p:nvPr/>
            </p:nvSpPr>
            <p:spPr>
              <a:xfrm>
                <a:off x="-2" y="0"/>
                <a:ext cx="696256" cy="715329"/>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703" name="Google Shape;703;p46"/>
              <p:cNvPicPr preferRelativeResize="0"/>
              <p:nvPr/>
            </p:nvPicPr>
            <p:blipFill rotWithShape="1">
              <a:blip r:embed="rId4">
                <a:alphaModFix/>
              </a:blip>
              <a:srcRect b="0" l="0" r="0" t="0"/>
              <a:stretch/>
            </p:blipFill>
            <p:spPr>
              <a:xfrm>
                <a:off x="2" y="-1"/>
                <a:ext cx="696254" cy="715334"/>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98"/>
                                        </p:tgtEl>
                                        <p:attrNameLst>
                                          <p:attrName>style.visibility</p:attrName>
                                        </p:attrNameLst>
                                      </p:cBhvr>
                                      <p:to>
                                        <p:strVal val="visible"/>
                                      </p:to>
                                    </p:set>
                                    <p:anim calcmode="lin" valueType="num">
                                      <p:cBhvr additive="base">
                                        <p:cTn dur="300"/>
                                        <p:tgtEl>
                                          <p:spTgt spid="698"/>
                                        </p:tgtEl>
                                        <p:attrNameLst>
                                          <p:attrName>ppt_w</p:attrName>
                                        </p:attrNameLst>
                                      </p:cBhvr>
                                      <p:tavLst>
                                        <p:tav fmla="" tm="0">
                                          <p:val>
                                            <p:strVal val="0"/>
                                          </p:val>
                                        </p:tav>
                                        <p:tav fmla="" tm="100000">
                                          <p:val>
                                            <p:strVal val="#ppt_w"/>
                                          </p:val>
                                        </p:tav>
                                      </p:tavLst>
                                    </p:anim>
                                    <p:anim calcmode="lin" valueType="num">
                                      <p:cBhvr additive="base">
                                        <p:cTn dur="300"/>
                                        <p:tgtEl>
                                          <p:spTgt spid="69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grpSp>
        <p:nvGrpSpPr>
          <p:cNvPr id="708" name="Google Shape;708;p48"/>
          <p:cNvGrpSpPr/>
          <p:nvPr/>
        </p:nvGrpSpPr>
        <p:grpSpPr>
          <a:xfrm>
            <a:off x="-74254" y="6205470"/>
            <a:ext cx="12248963" cy="755694"/>
            <a:chOff x="-2" y="-1"/>
            <a:chExt cx="12248961" cy="755693"/>
          </a:xfrm>
        </p:grpSpPr>
        <p:sp>
          <p:nvSpPr>
            <p:cNvPr id="709" name="Google Shape;709;p48"/>
            <p:cNvSpPr/>
            <p:nvPr/>
          </p:nvSpPr>
          <p:spPr>
            <a:xfrm>
              <a:off x="2797111" y="18570"/>
              <a:ext cx="9451848" cy="684189"/>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710" name="Google Shape;710;p48"/>
            <p:cNvSpPr/>
            <p:nvPr/>
          </p:nvSpPr>
          <p:spPr>
            <a:xfrm>
              <a:off x="58513" y="16859"/>
              <a:ext cx="2922815" cy="738833"/>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711" name="Google Shape;711;p48"/>
            <p:cNvPicPr preferRelativeResize="0"/>
            <p:nvPr/>
          </p:nvPicPr>
          <p:blipFill rotWithShape="1">
            <a:blip r:embed="rId3">
              <a:alphaModFix/>
            </a:blip>
            <a:srcRect b="0" l="0" r="0" t="0"/>
            <a:stretch/>
          </p:blipFill>
          <p:spPr>
            <a:xfrm>
              <a:off x="-2" y="-1"/>
              <a:ext cx="704323" cy="613864"/>
            </a:xfrm>
            <a:prstGeom prst="rect">
              <a:avLst/>
            </a:prstGeom>
            <a:noFill/>
            <a:ln>
              <a:noFill/>
            </a:ln>
          </p:spPr>
        </p:pic>
        <p:sp>
          <p:nvSpPr>
            <p:cNvPr id="712" name="Google Shape;712;p48"/>
            <p:cNvSpPr txBox="1"/>
            <p:nvPr/>
          </p:nvSpPr>
          <p:spPr>
            <a:xfrm>
              <a:off x="696105" y="153861"/>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713" name="Google Shape;713;p48"/>
          <p:cNvSpPr txBox="1"/>
          <p:nvPr/>
        </p:nvSpPr>
        <p:spPr>
          <a:xfrm>
            <a:off x="523497" y="1626614"/>
            <a:ext cx="8961995" cy="434337"/>
          </a:xfrm>
          <a:prstGeom prst="rect">
            <a:avLst/>
          </a:prstGeom>
          <a:noFill/>
          <a:ln>
            <a:noFill/>
          </a:ln>
        </p:spPr>
        <p:txBody>
          <a:bodyPr anchorCtr="0" anchor="b"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Georgia"/>
              <a:buNone/>
            </a:pPr>
            <a:r>
              <a:rPr b="0" i="0" lang="en-US" sz="2400" u="none" cap="none" strike="noStrike">
                <a:solidFill>
                  <a:srgbClr val="000000"/>
                </a:solidFill>
                <a:latin typeface="Georgia"/>
                <a:ea typeface="Georgia"/>
                <a:cs typeface="Georgia"/>
                <a:sym typeface="Georgia"/>
              </a:rPr>
              <a:t>part B: </a:t>
            </a:r>
            <a:endParaRPr/>
          </a:p>
        </p:txBody>
      </p:sp>
      <p:sp>
        <p:nvSpPr>
          <p:cNvPr id="714" name="Google Shape;714;p48"/>
          <p:cNvSpPr txBox="1"/>
          <p:nvPr/>
        </p:nvSpPr>
        <p:spPr>
          <a:xfrm>
            <a:off x="445645" y="1602907"/>
            <a:ext cx="10219019" cy="1689285"/>
          </a:xfrm>
          <a:prstGeom prst="rect">
            <a:avLst/>
          </a:prstGeom>
          <a:noFill/>
          <a:ln>
            <a:noFill/>
          </a:ln>
        </p:spPr>
        <p:txBody>
          <a:bodyPr anchorCtr="0" anchor="ctr" bIns="50800" lIns="50800" spcFirstLastPara="1" rIns="50800" wrap="square" tIns="50800">
            <a:spAutoFit/>
          </a:bodyPr>
          <a:lstStyle/>
          <a:p>
            <a:pPr indent="0" lvl="0" marL="0" marR="0" rtl="0" algn="just">
              <a:lnSpc>
                <a:spcPct val="216666"/>
              </a:lnSpc>
              <a:spcBef>
                <a:spcPts val="0"/>
              </a:spcBef>
              <a:spcAft>
                <a:spcPts val="0"/>
              </a:spcAft>
              <a:buClr>
                <a:srgbClr val="000000"/>
              </a:buClr>
              <a:buSzPts val="1800"/>
              <a:buFont typeface="Times"/>
              <a:buNone/>
            </a:pPr>
            <a:r>
              <a:t/>
            </a:r>
            <a:endParaRPr b="1" i="0" sz="1800" u="none" cap="none" strike="noStrike">
              <a:solidFill>
                <a:srgbClr val="000000"/>
              </a:solidFill>
              <a:latin typeface="Times"/>
              <a:ea typeface="Times"/>
              <a:cs typeface="Times"/>
              <a:sym typeface="Times"/>
            </a:endParaRPr>
          </a:p>
          <a:p>
            <a:pPr indent="0" lvl="0" marL="0" marR="0" rtl="0" algn="just">
              <a:lnSpc>
                <a:spcPct val="216666"/>
              </a:lnSpc>
              <a:spcBef>
                <a:spcPts val="120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Russell enters puberty ~5 years later than average age. What effect would you predict this will have on his height? Explain. </a:t>
            </a:r>
            <a:endParaRPr/>
          </a:p>
        </p:txBody>
      </p:sp>
      <p:sp>
        <p:nvSpPr>
          <p:cNvPr id="715" name="Google Shape;715;p48"/>
          <p:cNvSpPr txBox="1"/>
          <p:nvPr/>
        </p:nvSpPr>
        <p:spPr>
          <a:xfrm>
            <a:off x="-975102" y="53599"/>
            <a:ext cx="8961995" cy="756402"/>
          </a:xfrm>
          <a:prstGeom prst="rect">
            <a:avLst/>
          </a:prstGeom>
          <a:noFill/>
          <a:ln>
            <a:noFill/>
          </a:ln>
        </p:spPr>
        <p:txBody>
          <a:bodyPr anchorCtr="0" anchor="b"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2300"/>
              <a:buFont typeface="Georgia"/>
              <a:buNone/>
            </a:pPr>
            <a:r>
              <a:rPr b="1" i="0" lang="en-US" sz="2300" u="none" cap="none" strike="noStrike">
                <a:solidFill>
                  <a:srgbClr val="000000"/>
                </a:solidFill>
                <a:latin typeface="Georgia"/>
                <a:ea typeface="Georgia"/>
                <a:cs typeface="Georgia"/>
                <a:sym typeface="Georgia"/>
              </a:rPr>
              <a:t>Hormones&amp; Bone Growth</a:t>
            </a:r>
            <a:endParaRPr/>
          </a:p>
        </p:txBody>
      </p:sp>
      <p:grpSp>
        <p:nvGrpSpPr>
          <p:cNvPr id="716" name="Google Shape;716;p48"/>
          <p:cNvGrpSpPr/>
          <p:nvPr/>
        </p:nvGrpSpPr>
        <p:grpSpPr>
          <a:xfrm>
            <a:off x="173028" y="131328"/>
            <a:ext cx="980377" cy="1007342"/>
            <a:chOff x="-1" y="-1"/>
            <a:chExt cx="980375" cy="1007340"/>
          </a:xfrm>
        </p:grpSpPr>
        <p:sp>
          <p:nvSpPr>
            <p:cNvPr id="717" name="Google Shape;717;p48"/>
            <p:cNvSpPr/>
            <p:nvPr/>
          </p:nvSpPr>
          <p:spPr>
            <a:xfrm>
              <a:off x="-1" y="-1"/>
              <a:ext cx="980375" cy="1007340"/>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718" name="Google Shape;718;p48"/>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719" name="Google Shape;719;p48"/>
            <p:cNvGrpSpPr/>
            <p:nvPr/>
          </p:nvGrpSpPr>
          <p:grpSpPr>
            <a:xfrm>
              <a:off x="142133" y="146024"/>
              <a:ext cx="696259" cy="715335"/>
              <a:chOff x="-2" y="-1"/>
              <a:chExt cx="696258" cy="715334"/>
            </a:xfrm>
          </p:grpSpPr>
          <p:sp>
            <p:nvSpPr>
              <p:cNvPr id="720" name="Google Shape;720;p48"/>
              <p:cNvSpPr/>
              <p:nvPr/>
            </p:nvSpPr>
            <p:spPr>
              <a:xfrm>
                <a:off x="-2" y="0"/>
                <a:ext cx="696256" cy="715329"/>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721" name="Google Shape;721;p48"/>
              <p:cNvPicPr preferRelativeResize="0"/>
              <p:nvPr/>
            </p:nvPicPr>
            <p:blipFill rotWithShape="1">
              <a:blip r:embed="rId4">
                <a:alphaModFix/>
              </a:blip>
              <a:srcRect b="0" l="0" r="0" t="0"/>
              <a:stretch/>
            </p:blipFill>
            <p:spPr>
              <a:xfrm>
                <a:off x="2" y="-1"/>
                <a:ext cx="696254" cy="715334"/>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16"/>
                                        </p:tgtEl>
                                        <p:attrNameLst>
                                          <p:attrName>style.visibility</p:attrName>
                                        </p:attrNameLst>
                                      </p:cBhvr>
                                      <p:to>
                                        <p:strVal val="visible"/>
                                      </p:to>
                                    </p:set>
                                    <p:anim calcmode="lin" valueType="num">
                                      <p:cBhvr additive="base">
                                        <p:cTn dur="300"/>
                                        <p:tgtEl>
                                          <p:spTgt spid="716"/>
                                        </p:tgtEl>
                                        <p:attrNameLst>
                                          <p:attrName>ppt_w</p:attrName>
                                        </p:attrNameLst>
                                      </p:cBhvr>
                                      <p:tavLst>
                                        <p:tav fmla="" tm="0">
                                          <p:val>
                                            <p:strVal val="0"/>
                                          </p:val>
                                        </p:tav>
                                        <p:tav fmla="" tm="100000">
                                          <p:val>
                                            <p:strVal val="#ppt_w"/>
                                          </p:val>
                                        </p:tav>
                                      </p:tavLst>
                                    </p:anim>
                                    <p:anim calcmode="lin" valueType="num">
                                      <p:cBhvr additive="base">
                                        <p:cTn dur="300"/>
                                        <p:tgtEl>
                                          <p:spTgt spid="71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grpSp>
        <p:nvGrpSpPr>
          <p:cNvPr id="726" name="Google Shape;726;p50"/>
          <p:cNvGrpSpPr/>
          <p:nvPr/>
        </p:nvGrpSpPr>
        <p:grpSpPr>
          <a:xfrm>
            <a:off x="-74254" y="6205470"/>
            <a:ext cx="12248963" cy="755694"/>
            <a:chOff x="-2" y="-1"/>
            <a:chExt cx="12248961" cy="755693"/>
          </a:xfrm>
        </p:grpSpPr>
        <p:sp>
          <p:nvSpPr>
            <p:cNvPr id="727" name="Google Shape;727;p50"/>
            <p:cNvSpPr/>
            <p:nvPr/>
          </p:nvSpPr>
          <p:spPr>
            <a:xfrm>
              <a:off x="2797111" y="18570"/>
              <a:ext cx="9451848" cy="684189"/>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728" name="Google Shape;728;p50"/>
            <p:cNvSpPr/>
            <p:nvPr/>
          </p:nvSpPr>
          <p:spPr>
            <a:xfrm>
              <a:off x="58513" y="16859"/>
              <a:ext cx="2922815" cy="738833"/>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729" name="Google Shape;729;p50"/>
            <p:cNvPicPr preferRelativeResize="0"/>
            <p:nvPr/>
          </p:nvPicPr>
          <p:blipFill rotWithShape="1">
            <a:blip r:embed="rId3">
              <a:alphaModFix/>
            </a:blip>
            <a:srcRect b="0" l="0" r="0" t="0"/>
            <a:stretch/>
          </p:blipFill>
          <p:spPr>
            <a:xfrm>
              <a:off x="-2" y="-1"/>
              <a:ext cx="704323" cy="613864"/>
            </a:xfrm>
            <a:prstGeom prst="rect">
              <a:avLst/>
            </a:prstGeom>
            <a:noFill/>
            <a:ln>
              <a:noFill/>
            </a:ln>
          </p:spPr>
        </p:pic>
        <p:sp>
          <p:nvSpPr>
            <p:cNvPr id="730" name="Google Shape;730;p50"/>
            <p:cNvSpPr txBox="1"/>
            <p:nvPr/>
          </p:nvSpPr>
          <p:spPr>
            <a:xfrm>
              <a:off x="696105" y="153861"/>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731" name="Google Shape;731;p50"/>
          <p:cNvSpPr txBox="1"/>
          <p:nvPr/>
        </p:nvSpPr>
        <p:spPr>
          <a:xfrm>
            <a:off x="866397" y="1327730"/>
            <a:ext cx="8961995" cy="434337"/>
          </a:xfrm>
          <a:prstGeom prst="rect">
            <a:avLst/>
          </a:prstGeom>
          <a:noFill/>
          <a:ln>
            <a:noFill/>
          </a:ln>
        </p:spPr>
        <p:txBody>
          <a:bodyPr anchorCtr="0" anchor="b"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Georgia"/>
              <a:buNone/>
            </a:pPr>
            <a:r>
              <a:rPr b="0" i="0" lang="en-US" sz="2400" u="none" cap="none" strike="noStrike">
                <a:solidFill>
                  <a:srgbClr val="000000"/>
                </a:solidFill>
                <a:latin typeface="Georgia"/>
                <a:ea typeface="Georgia"/>
                <a:cs typeface="Georgia"/>
                <a:sym typeface="Georgia"/>
              </a:rPr>
              <a:t>part C: </a:t>
            </a:r>
            <a:endParaRPr/>
          </a:p>
        </p:txBody>
      </p:sp>
      <p:sp>
        <p:nvSpPr>
          <p:cNvPr id="732" name="Google Shape;732;p50"/>
          <p:cNvSpPr txBox="1"/>
          <p:nvPr/>
        </p:nvSpPr>
        <p:spPr>
          <a:xfrm>
            <a:off x="407546" y="1189127"/>
            <a:ext cx="10451388" cy="3441885"/>
          </a:xfrm>
          <a:prstGeom prst="rect">
            <a:avLst/>
          </a:prstGeom>
          <a:noFill/>
          <a:ln>
            <a:noFill/>
          </a:ln>
        </p:spPr>
        <p:txBody>
          <a:bodyPr anchorCtr="0" anchor="ctr" bIns="50800" lIns="50800" spcFirstLastPara="1" rIns="50800" wrap="square" tIns="50800">
            <a:spAutoFit/>
          </a:bodyPr>
          <a:lstStyle/>
          <a:p>
            <a:pPr indent="0" lvl="0" marL="0" marR="0" rtl="0" algn="just">
              <a:lnSpc>
                <a:spcPct val="216666"/>
              </a:lnSpc>
              <a:spcBef>
                <a:spcPts val="0"/>
              </a:spcBef>
              <a:spcAft>
                <a:spcPts val="0"/>
              </a:spcAft>
              <a:buClr>
                <a:srgbClr val="000000"/>
              </a:buClr>
              <a:buSzPts val="1800"/>
              <a:buFont typeface="Times"/>
              <a:buNone/>
            </a:pPr>
            <a:r>
              <a:t/>
            </a:r>
            <a:endParaRPr b="1" i="0" sz="1800" u="none" cap="none" strike="noStrike">
              <a:solidFill>
                <a:srgbClr val="000000"/>
              </a:solidFill>
              <a:latin typeface="Times"/>
              <a:ea typeface="Times"/>
              <a:cs typeface="Times"/>
              <a:sym typeface="Times"/>
            </a:endParaRPr>
          </a:p>
          <a:p>
            <a:pPr indent="0" lvl="0" marL="0" marR="0" rtl="0" algn="just">
              <a:lnSpc>
                <a:spcPct val="216666"/>
              </a:lnSpc>
              <a:spcBef>
                <a:spcPts val="120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 race between two runners is often used as an analogy to describe the mechanism of endochondral ossification. Review endochondral ossification. How does each of the above cases relate to the “race” during endochondral ossification? </a:t>
            </a:r>
            <a:endParaRPr/>
          </a:p>
          <a:p>
            <a:pPr indent="0" lvl="0" marL="0" marR="0" rtl="0" algn="l">
              <a:lnSpc>
                <a:spcPct val="244444"/>
              </a:lnSpc>
              <a:spcBef>
                <a:spcPts val="1200"/>
              </a:spcBef>
              <a:spcAft>
                <a:spcPts val="0"/>
              </a:spcAft>
              <a:buClr>
                <a:srgbClr val="000000"/>
              </a:buClr>
              <a:buSzPts val="1800"/>
              <a:buFont typeface="Arial"/>
              <a:buNone/>
            </a:pPr>
            <a:br>
              <a:rPr b="1" i="0" lang="en-US" sz="1800" u="none" cap="none" strike="noStrike">
                <a:solidFill>
                  <a:srgbClr val="000000"/>
                </a:solidFill>
                <a:latin typeface="Arial"/>
                <a:ea typeface="Arial"/>
                <a:cs typeface="Arial"/>
                <a:sym typeface="Arial"/>
              </a:rPr>
            </a:br>
            <a:endParaRPr/>
          </a:p>
        </p:txBody>
      </p:sp>
      <p:sp>
        <p:nvSpPr>
          <p:cNvPr id="733" name="Google Shape;733;p50"/>
          <p:cNvSpPr txBox="1"/>
          <p:nvPr/>
        </p:nvSpPr>
        <p:spPr>
          <a:xfrm>
            <a:off x="-1076702" y="193299"/>
            <a:ext cx="8961995" cy="756402"/>
          </a:xfrm>
          <a:prstGeom prst="rect">
            <a:avLst/>
          </a:prstGeom>
          <a:noFill/>
          <a:ln>
            <a:noFill/>
          </a:ln>
        </p:spPr>
        <p:txBody>
          <a:bodyPr anchorCtr="0" anchor="b"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2300"/>
              <a:buFont typeface="Georgia"/>
              <a:buNone/>
            </a:pPr>
            <a:r>
              <a:rPr b="1" i="0" lang="en-US" sz="2300" u="none" cap="none" strike="noStrike">
                <a:solidFill>
                  <a:srgbClr val="000000"/>
                </a:solidFill>
                <a:latin typeface="Georgia"/>
                <a:ea typeface="Georgia"/>
                <a:cs typeface="Georgia"/>
                <a:sym typeface="Georgia"/>
              </a:rPr>
              <a:t>Hormones&amp; Bone Growth</a:t>
            </a:r>
            <a:endParaRPr/>
          </a:p>
        </p:txBody>
      </p:sp>
      <p:grpSp>
        <p:nvGrpSpPr>
          <p:cNvPr id="734" name="Google Shape;734;p50"/>
          <p:cNvGrpSpPr/>
          <p:nvPr/>
        </p:nvGrpSpPr>
        <p:grpSpPr>
          <a:xfrm>
            <a:off x="173028" y="131328"/>
            <a:ext cx="980377" cy="1007342"/>
            <a:chOff x="-1" y="-1"/>
            <a:chExt cx="980375" cy="1007340"/>
          </a:xfrm>
        </p:grpSpPr>
        <p:sp>
          <p:nvSpPr>
            <p:cNvPr id="735" name="Google Shape;735;p50"/>
            <p:cNvSpPr/>
            <p:nvPr/>
          </p:nvSpPr>
          <p:spPr>
            <a:xfrm>
              <a:off x="-1" y="-1"/>
              <a:ext cx="980375" cy="1007340"/>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736" name="Google Shape;736;p50"/>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737" name="Google Shape;737;p50"/>
            <p:cNvGrpSpPr/>
            <p:nvPr/>
          </p:nvGrpSpPr>
          <p:grpSpPr>
            <a:xfrm>
              <a:off x="142133" y="146024"/>
              <a:ext cx="696259" cy="715335"/>
              <a:chOff x="-2" y="-1"/>
              <a:chExt cx="696258" cy="715334"/>
            </a:xfrm>
          </p:grpSpPr>
          <p:sp>
            <p:nvSpPr>
              <p:cNvPr id="738" name="Google Shape;738;p50"/>
              <p:cNvSpPr/>
              <p:nvPr/>
            </p:nvSpPr>
            <p:spPr>
              <a:xfrm>
                <a:off x="-2" y="0"/>
                <a:ext cx="696256" cy="715329"/>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739" name="Google Shape;739;p50"/>
              <p:cNvPicPr preferRelativeResize="0"/>
              <p:nvPr/>
            </p:nvPicPr>
            <p:blipFill rotWithShape="1">
              <a:blip r:embed="rId4">
                <a:alphaModFix/>
              </a:blip>
              <a:srcRect b="0" l="0" r="0" t="0"/>
              <a:stretch/>
            </p:blipFill>
            <p:spPr>
              <a:xfrm>
                <a:off x="2" y="-1"/>
                <a:ext cx="696254" cy="715334"/>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34"/>
                                        </p:tgtEl>
                                        <p:attrNameLst>
                                          <p:attrName>style.visibility</p:attrName>
                                        </p:attrNameLst>
                                      </p:cBhvr>
                                      <p:to>
                                        <p:strVal val="visible"/>
                                      </p:to>
                                    </p:set>
                                    <p:anim calcmode="lin" valueType="num">
                                      <p:cBhvr additive="base">
                                        <p:cTn dur="300"/>
                                        <p:tgtEl>
                                          <p:spTgt spid="734"/>
                                        </p:tgtEl>
                                        <p:attrNameLst>
                                          <p:attrName>ppt_w</p:attrName>
                                        </p:attrNameLst>
                                      </p:cBhvr>
                                      <p:tavLst>
                                        <p:tav fmla="" tm="0">
                                          <p:val>
                                            <p:strVal val="0"/>
                                          </p:val>
                                        </p:tav>
                                        <p:tav fmla="" tm="100000">
                                          <p:val>
                                            <p:strVal val="#ppt_w"/>
                                          </p:val>
                                        </p:tav>
                                      </p:tavLst>
                                    </p:anim>
                                    <p:anim calcmode="lin" valueType="num">
                                      <p:cBhvr additive="base">
                                        <p:cTn dur="300"/>
                                        <p:tgtEl>
                                          <p:spTgt spid="73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grpSp>
        <p:nvGrpSpPr>
          <p:cNvPr id="744" name="Google Shape;744;p52"/>
          <p:cNvGrpSpPr/>
          <p:nvPr/>
        </p:nvGrpSpPr>
        <p:grpSpPr>
          <a:xfrm>
            <a:off x="-74254" y="6205470"/>
            <a:ext cx="12248963" cy="755694"/>
            <a:chOff x="-2" y="-1"/>
            <a:chExt cx="12248961" cy="755693"/>
          </a:xfrm>
        </p:grpSpPr>
        <p:sp>
          <p:nvSpPr>
            <p:cNvPr id="745" name="Google Shape;745;p52"/>
            <p:cNvSpPr/>
            <p:nvPr/>
          </p:nvSpPr>
          <p:spPr>
            <a:xfrm>
              <a:off x="2797111" y="18570"/>
              <a:ext cx="9451848" cy="684189"/>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746" name="Google Shape;746;p52"/>
            <p:cNvSpPr/>
            <p:nvPr/>
          </p:nvSpPr>
          <p:spPr>
            <a:xfrm>
              <a:off x="58513" y="16859"/>
              <a:ext cx="2922815" cy="738833"/>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747" name="Google Shape;747;p52"/>
            <p:cNvPicPr preferRelativeResize="0"/>
            <p:nvPr/>
          </p:nvPicPr>
          <p:blipFill rotWithShape="1">
            <a:blip r:embed="rId3">
              <a:alphaModFix/>
            </a:blip>
            <a:srcRect b="0" l="0" r="0" t="0"/>
            <a:stretch/>
          </p:blipFill>
          <p:spPr>
            <a:xfrm>
              <a:off x="-2" y="-1"/>
              <a:ext cx="704323" cy="613864"/>
            </a:xfrm>
            <a:prstGeom prst="rect">
              <a:avLst/>
            </a:prstGeom>
            <a:noFill/>
            <a:ln>
              <a:noFill/>
            </a:ln>
          </p:spPr>
        </p:pic>
        <p:sp>
          <p:nvSpPr>
            <p:cNvPr id="748" name="Google Shape;748;p52"/>
            <p:cNvSpPr txBox="1"/>
            <p:nvPr/>
          </p:nvSpPr>
          <p:spPr>
            <a:xfrm>
              <a:off x="696105" y="153861"/>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749" name="Google Shape;749;p52"/>
          <p:cNvSpPr txBox="1"/>
          <p:nvPr/>
        </p:nvSpPr>
        <p:spPr>
          <a:xfrm>
            <a:off x="586997" y="1804414"/>
            <a:ext cx="8961995" cy="434337"/>
          </a:xfrm>
          <a:prstGeom prst="rect">
            <a:avLst/>
          </a:prstGeom>
          <a:noFill/>
          <a:ln>
            <a:noFill/>
          </a:ln>
        </p:spPr>
        <p:txBody>
          <a:bodyPr anchorCtr="0" anchor="b"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Georgia"/>
              <a:buNone/>
            </a:pPr>
            <a:r>
              <a:rPr b="0" i="0" lang="en-US" sz="2400" u="none" cap="none" strike="noStrike">
                <a:solidFill>
                  <a:srgbClr val="000000"/>
                </a:solidFill>
                <a:latin typeface="Georgia"/>
                <a:ea typeface="Georgia"/>
                <a:cs typeface="Georgia"/>
                <a:sym typeface="Georgia"/>
              </a:rPr>
              <a:t>part D: </a:t>
            </a:r>
            <a:endParaRPr/>
          </a:p>
        </p:txBody>
      </p:sp>
      <p:sp>
        <p:nvSpPr>
          <p:cNvPr id="750" name="Google Shape;750;p52"/>
          <p:cNvSpPr txBox="1"/>
          <p:nvPr/>
        </p:nvSpPr>
        <p:spPr>
          <a:xfrm>
            <a:off x="572646" y="2341505"/>
            <a:ext cx="10255182" cy="1812291"/>
          </a:xfrm>
          <a:prstGeom prst="rect">
            <a:avLst/>
          </a:prstGeom>
          <a:noFill/>
          <a:ln>
            <a:noFill/>
          </a:ln>
        </p:spPr>
        <p:txBody>
          <a:bodyPr anchorCtr="0" anchor="ctr" bIns="50800" lIns="50800" spcFirstLastPara="1" rIns="50800" wrap="square" tIns="50800">
            <a:spAutoFit/>
          </a:bodyPr>
          <a:lstStyle/>
          <a:p>
            <a:pPr indent="0" lvl="0" marL="0" marR="0" rtl="0" algn="just">
              <a:lnSpc>
                <a:spcPct val="216666"/>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Form a hypothesis for why adult women are typically shorter than adult men. </a:t>
            </a:r>
            <a:endParaRPr b="0" i="0" sz="1800" u="none" cap="none" strike="noStrike">
              <a:solidFill>
                <a:srgbClr val="000000"/>
              </a:solidFill>
              <a:latin typeface="Times"/>
              <a:ea typeface="Times"/>
              <a:cs typeface="Times"/>
              <a:sym typeface="Times"/>
            </a:endParaRPr>
          </a:p>
          <a:p>
            <a:pPr indent="0" lvl="0" marL="0" marR="0" rtl="0" algn="l">
              <a:lnSpc>
                <a:spcPct val="244444"/>
              </a:lnSpc>
              <a:spcBef>
                <a:spcPts val="1200"/>
              </a:spcBef>
              <a:spcAft>
                <a:spcPts val="0"/>
              </a:spcAft>
              <a:buClr>
                <a:srgbClr val="000000"/>
              </a:buClr>
              <a:buSzPts val="1800"/>
              <a:buFont typeface="Times"/>
              <a:buNone/>
            </a:pPr>
            <a:br>
              <a:rPr b="1" i="0" lang="en-US" sz="1800" u="none" cap="none" strike="noStrike">
                <a:solidFill>
                  <a:srgbClr val="000000"/>
                </a:solidFill>
                <a:latin typeface="Times"/>
                <a:ea typeface="Times"/>
                <a:cs typeface="Times"/>
                <a:sym typeface="Times"/>
              </a:rPr>
            </a:br>
            <a:endParaRPr/>
          </a:p>
        </p:txBody>
      </p:sp>
      <p:sp>
        <p:nvSpPr>
          <p:cNvPr id="751" name="Google Shape;751;p52"/>
          <p:cNvSpPr txBox="1"/>
          <p:nvPr/>
        </p:nvSpPr>
        <p:spPr>
          <a:xfrm>
            <a:off x="-632202" y="320299"/>
            <a:ext cx="8961995" cy="756402"/>
          </a:xfrm>
          <a:prstGeom prst="rect">
            <a:avLst/>
          </a:prstGeom>
          <a:noFill/>
          <a:ln>
            <a:noFill/>
          </a:ln>
        </p:spPr>
        <p:txBody>
          <a:bodyPr anchorCtr="0" anchor="b"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2300"/>
              <a:buFont typeface="Georgia"/>
              <a:buNone/>
            </a:pPr>
            <a:r>
              <a:rPr b="1" i="0" lang="en-US" sz="2300" u="none" cap="none" strike="noStrike">
                <a:solidFill>
                  <a:srgbClr val="000000"/>
                </a:solidFill>
                <a:latin typeface="Georgia"/>
                <a:ea typeface="Georgia"/>
                <a:cs typeface="Georgia"/>
                <a:sym typeface="Georgia"/>
              </a:rPr>
              <a:t>Hormones&amp; Bone Growth</a:t>
            </a:r>
            <a:endParaRPr/>
          </a:p>
        </p:txBody>
      </p:sp>
      <p:grpSp>
        <p:nvGrpSpPr>
          <p:cNvPr id="752" name="Google Shape;752;p52"/>
          <p:cNvGrpSpPr/>
          <p:nvPr/>
        </p:nvGrpSpPr>
        <p:grpSpPr>
          <a:xfrm>
            <a:off x="173028" y="131328"/>
            <a:ext cx="980377" cy="1007342"/>
            <a:chOff x="-1" y="-1"/>
            <a:chExt cx="980375" cy="1007340"/>
          </a:xfrm>
        </p:grpSpPr>
        <p:sp>
          <p:nvSpPr>
            <p:cNvPr id="753" name="Google Shape;753;p52"/>
            <p:cNvSpPr/>
            <p:nvPr/>
          </p:nvSpPr>
          <p:spPr>
            <a:xfrm>
              <a:off x="-1" y="-1"/>
              <a:ext cx="980375" cy="1007340"/>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754" name="Google Shape;754;p52"/>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755" name="Google Shape;755;p52"/>
            <p:cNvGrpSpPr/>
            <p:nvPr/>
          </p:nvGrpSpPr>
          <p:grpSpPr>
            <a:xfrm>
              <a:off x="142133" y="146024"/>
              <a:ext cx="696259" cy="715335"/>
              <a:chOff x="-2" y="-1"/>
              <a:chExt cx="696258" cy="715334"/>
            </a:xfrm>
          </p:grpSpPr>
          <p:sp>
            <p:nvSpPr>
              <p:cNvPr id="756" name="Google Shape;756;p52"/>
              <p:cNvSpPr/>
              <p:nvPr/>
            </p:nvSpPr>
            <p:spPr>
              <a:xfrm>
                <a:off x="-2" y="0"/>
                <a:ext cx="696256" cy="715329"/>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757" name="Google Shape;757;p52"/>
              <p:cNvPicPr preferRelativeResize="0"/>
              <p:nvPr/>
            </p:nvPicPr>
            <p:blipFill rotWithShape="1">
              <a:blip r:embed="rId4">
                <a:alphaModFix/>
              </a:blip>
              <a:srcRect b="0" l="0" r="0" t="0"/>
              <a:stretch/>
            </p:blipFill>
            <p:spPr>
              <a:xfrm>
                <a:off x="2" y="-1"/>
                <a:ext cx="696254" cy="715334"/>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2"/>
                                        </p:tgtEl>
                                        <p:attrNameLst>
                                          <p:attrName>style.visibility</p:attrName>
                                        </p:attrNameLst>
                                      </p:cBhvr>
                                      <p:to>
                                        <p:strVal val="visible"/>
                                      </p:to>
                                    </p:set>
                                    <p:anim calcmode="lin" valueType="num">
                                      <p:cBhvr additive="base">
                                        <p:cTn dur="300"/>
                                        <p:tgtEl>
                                          <p:spTgt spid="752"/>
                                        </p:tgtEl>
                                        <p:attrNameLst>
                                          <p:attrName>ppt_w</p:attrName>
                                        </p:attrNameLst>
                                      </p:cBhvr>
                                      <p:tavLst>
                                        <p:tav fmla="" tm="0">
                                          <p:val>
                                            <p:strVal val="0"/>
                                          </p:val>
                                        </p:tav>
                                        <p:tav fmla="" tm="100000">
                                          <p:val>
                                            <p:strVal val="#ppt_w"/>
                                          </p:val>
                                        </p:tav>
                                      </p:tavLst>
                                    </p:anim>
                                    <p:anim calcmode="lin" valueType="num">
                                      <p:cBhvr additive="base">
                                        <p:cTn dur="300"/>
                                        <p:tgtEl>
                                          <p:spTgt spid="75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54"/>
          <p:cNvSpPr txBox="1"/>
          <p:nvPr>
            <p:ph idx="4294967295" type="sldNum"/>
          </p:nvPr>
        </p:nvSpPr>
        <p:spPr>
          <a:xfrm>
            <a:off x="1013114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latin typeface="Arial"/>
                <a:ea typeface="Arial"/>
                <a:cs typeface="Arial"/>
                <a:sym typeface="Arial"/>
              </a:rPr>
              <a:t>‹#›</a:t>
            </a:fld>
            <a:endParaRPr/>
          </a:p>
        </p:txBody>
      </p:sp>
      <p:sp>
        <p:nvSpPr>
          <p:cNvPr id="763" name="Google Shape;763;p54"/>
          <p:cNvSpPr txBox="1"/>
          <p:nvPr>
            <p:ph idx="4294967295" type="title"/>
          </p:nvPr>
        </p:nvSpPr>
        <p:spPr>
          <a:xfrm>
            <a:off x="1974850" y="274637"/>
            <a:ext cx="8229600" cy="1143001"/>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a:latin typeface="Arial"/>
                <a:ea typeface="Arial"/>
                <a:cs typeface="Arial"/>
                <a:sym typeface="Arial"/>
              </a:rPr>
              <a:t>Hormonal Control of Calcium</a:t>
            </a:r>
            <a:endParaRPr/>
          </a:p>
        </p:txBody>
      </p:sp>
      <p:sp>
        <p:nvSpPr>
          <p:cNvPr id="764" name="Google Shape;764;p54"/>
          <p:cNvSpPr txBox="1"/>
          <p:nvPr>
            <p:ph idx="4294967295" type="body"/>
          </p:nvPr>
        </p:nvSpPr>
        <p:spPr>
          <a:xfrm>
            <a:off x="1746250" y="5562600"/>
            <a:ext cx="8686800" cy="1219200"/>
          </a:xfrm>
          <a:prstGeom prst="rect">
            <a:avLst/>
          </a:prstGeom>
          <a:noFill/>
          <a:ln>
            <a:noFill/>
          </a:ln>
        </p:spPr>
        <p:txBody>
          <a:bodyPr anchorCtr="0" anchor="t" bIns="45700" lIns="45700" spcFirstLastPara="1" rIns="45700" wrap="square" tIns="45700">
            <a:normAutofit/>
          </a:bodyPr>
          <a:lstStyle/>
          <a:p>
            <a:pPr indent="-342900" lvl="0" marL="342900" marR="0" rtl="0" algn="ctr">
              <a:lnSpc>
                <a:spcPct val="100000"/>
              </a:lnSpc>
              <a:spcBef>
                <a:spcPts val="0"/>
              </a:spcBef>
              <a:spcAft>
                <a:spcPts val="0"/>
              </a:spcAft>
              <a:buClr>
                <a:srgbClr val="000000"/>
              </a:buClr>
              <a:buSzPts val="3200"/>
              <a:buFont typeface="Arial"/>
              <a:buNone/>
            </a:pPr>
            <a:r>
              <a:rPr lang="en-US">
                <a:latin typeface="Arial"/>
                <a:ea typeface="Arial"/>
                <a:cs typeface="Arial"/>
                <a:sym typeface="Arial"/>
              </a:rPr>
              <a:t>calcitriol, calcitonin, and PTH maintain normal blood calcium concentration</a:t>
            </a:r>
            <a:endParaRPr/>
          </a:p>
        </p:txBody>
      </p:sp>
      <p:sp>
        <p:nvSpPr>
          <p:cNvPr id="765" name="Google Shape;765;p54"/>
          <p:cNvSpPr txBox="1"/>
          <p:nvPr/>
        </p:nvSpPr>
        <p:spPr>
          <a:xfrm>
            <a:off x="8207375" y="4981576"/>
            <a:ext cx="1517510" cy="41249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7.17</a:t>
            </a:r>
            <a:endParaRPr/>
          </a:p>
        </p:txBody>
      </p:sp>
      <p:sp>
        <p:nvSpPr>
          <p:cNvPr id="766" name="Google Shape;766;p54"/>
          <p:cNvSpPr txBox="1"/>
          <p:nvPr/>
        </p:nvSpPr>
        <p:spPr>
          <a:xfrm>
            <a:off x="3670300" y="1422400"/>
            <a:ext cx="4810125" cy="16514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a:t>
            </a:r>
            <a:endParaRPr/>
          </a:p>
        </p:txBody>
      </p:sp>
      <p:pic>
        <p:nvPicPr>
          <p:cNvPr descr="sal25693_07_17" id="767" name="Google Shape;767;p54"/>
          <p:cNvPicPr preferRelativeResize="0"/>
          <p:nvPr/>
        </p:nvPicPr>
        <p:blipFill rotWithShape="1">
          <a:blip r:embed="rId3">
            <a:alphaModFix/>
          </a:blip>
          <a:srcRect b="0" l="0" r="0" t="0"/>
          <a:stretch/>
        </p:blipFill>
        <p:spPr>
          <a:xfrm>
            <a:off x="2001836" y="1846261"/>
            <a:ext cx="8145465" cy="3163889"/>
          </a:xfrm>
          <a:prstGeom prst="rect">
            <a:avLst/>
          </a:prstGeom>
          <a:noFill/>
          <a:ln>
            <a:noFill/>
          </a:ln>
        </p:spPr>
      </p:pic>
      <p:sp>
        <p:nvSpPr>
          <p:cNvPr id="768" name="Google Shape;768;p54"/>
          <p:cNvSpPr txBox="1"/>
          <p:nvPr/>
        </p:nvSpPr>
        <p:spPr>
          <a:xfrm>
            <a:off x="2482850" y="1727200"/>
            <a:ext cx="1252743"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Calcium Intake and Excretion</a:t>
            </a:r>
            <a:endParaRPr/>
          </a:p>
        </p:txBody>
      </p:sp>
      <p:sp>
        <p:nvSpPr>
          <p:cNvPr id="769" name="Google Shape;769;p54"/>
          <p:cNvSpPr txBox="1"/>
          <p:nvPr/>
        </p:nvSpPr>
        <p:spPr>
          <a:xfrm>
            <a:off x="2506661" y="2722561"/>
            <a:ext cx="625365"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Digestive tract</a:t>
            </a:r>
            <a:endParaRPr/>
          </a:p>
        </p:txBody>
      </p:sp>
      <p:sp>
        <p:nvSpPr>
          <p:cNvPr id="770" name="Google Shape;770;p54"/>
          <p:cNvSpPr txBox="1"/>
          <p:nvPr/>
        </p:nvSpPr>
        <p:spPr>
          <a:xfrm>
            <a:off x="3744912" y="3411537"/>
            <a:ext cx="358534"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Kidneys</a:t>
            </a:r>
            <a:endParaRPr/>
          </a:p>
        </p:txBody>
      </p:sp>
      <p:sp>
        <p:nvSpPr>
          <p:cNvPr id="771" name="Google Shape;771;p54"/>
          <p:cNvSpPr txBox="1"/>
          <p:nvPr/>
        </p:nvSpPr>
        <p:spPr>
          <a:xfrm>
            <a:off x="2593975" y="4991100"/>
            <a:ext cx="496962" cy="1748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Fecal loss</a:t>
            </a:r>
            <a:endParaRPr/>
          </a:p>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350 mg/day</a:t>
            </a:r>
            <a:endParaRPr/>
          </a:p>
        </p:txBody>
      </p:sp>
      <p:sp>
        <p:nvSpPr>
          <p:cNvPr id="772" name="Google Shape;772;p54"/>
          <p:cNvSpPr txBox="1"/>
          <p:nvPr/>
        </p:nvSpPr>
        <p:spPr>
          <a:xfrm>
            <a:off x="3670541" y="4991100"/>
            <a:ext cx="526568" cy="17489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Urinary loss</a:t>
            </a:r>
            <a:endParaRPr/>
          </a:p>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650 mg/day</a:t>
            </a:r>
            <a:endParaRPr/>
          </a:p>
        </p:txBody>
      </p:sp>
      <p:sp>
        <p:nvSpPr>
          <p:cNvPr id="773" name="Google Shape;773;p54"/>
          <p:cNvSpPr txBox="1"/>
          <p:nvPr/>
        </p:nvSpPr>
        <p:spPr>
          <a:xfrm>
            <a:off x="4889500" y="2901950"/>
            <a:ext cx="393087"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ED1C24"/>
              </a:buClr>
              <a:buSzPts val="700"/>
              <a:buFont typeface="Arial"/>
              <a:buNone/>
            </a:pPr>
            <a:r>
              <a:rPr b="1" i="0" lang="en-US" sz="700" u="none" cap="none" strike="noStrike">
                <a:solidFill>
                  <a:srgbClr val="ED1C24"/>
                </a:solidFill>
                <a:latin typeface="Arial"/>
                <a:ea typeface="Arial"/>
                <a:cs typeface="Arial"/>
                <a:sym typeface="Arial"/>
              </a:rPr>
              <a:t>Calcitriol</a:t>
            </a:r>
            <a:endParaRPr/>
          </a:p>
        </p:txBody>
      </p:sp>
      <p:sp>
        <p:nvSpPr>
          <p:cNvPr id="774" name="Google Shape;774;p54"/>
          <p:cNvSpPr txBox="1"/>
          <p:nvPr/>
        </p:nvSpPr>
        <p:spPr>
          <a:xfrm>
            <a:off x="4817883" y="4371975"/>
            <a:ext cx="551223" cy="26379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ED1C24"/>
              </a:buClr>
              <a:buSzPts val="700"/>
              <a:buFont typeface="Arial"/>
              <a:buNone/>
            </a:pPr>
            <a:r>
              <a:rPr b="1" i="0" lang="en-US" sz="700" u="none" cap="none" strike="noStrike">
                <a:solidFill>
                  <a:srgbClr val="ED1C24"/>
                </a:solidFill>
                <a:latin typeface="Arial"/>
                <a:ea typeface="Arial"/>
                <a:cs typeface="Arial"/>
                <a:sym typeface="Arial"/>
              </a:rPr>
              <a:t>Calcitriol</a:t>
            </a:r>
            <a:endParaRPr/>
          </a:p>
          <a:p>
            <a:pPr indent="0" lvl="0" marL="0" marR="0" rtl="0" algn="ctr">
              <a:lnSpc>
                <a:spcPct val="100000"/>
              </a:lnSpc>
              <a:spcBef>
                <a:spcPts val="0"/>
              </a:spcBef>
              <a:spcAft>
                <a:spcPts val="0"/>
              </a:spcAft>
              <a:buClr>
                <a:srgbClr val="ED1C24"/>
              </a:buClr>
              <a:buSzPts val="700"/>
              <a:buFont typeface="Arial"/>
              <a:buNone/>
            </a:pPr>
            <a:r>
              <a:rPr b="1" i="0" lang="en-US" sz="700" u="none" cap="none" strike="noStrike">
                <a:solidFill>
                  <a:srgbClr val="ED1C24"/>
                </a:solidFill>
                <a:latin typeface="Arial"/>
                <a:ea typeface="Arial"/>
                <a:cs typeface="Arial"/>
                <a:sym typeface="Arial"/>
              </a:rPr>
              <a:t>(weak effect)</a:t>
            </a:r>
            <a:endParaRPr/>
          </a:p>
          <a:p>
            <a:pPr indent="0" lvl="0" marL="0" marR="0" rtl="0" algn="ctr">
              <a:lnSpc>
                <a:spcPct val="100000"/>
              </a:lnSpc>
              <a:spcBef>
                <a:spcPts val="0"/>
              </a:spcBef>
              <a:spcAft>
                <a:spcPts val="0"/>
              </a:spcAft>
              <a:buClr>
                <a:srgbClr val="ED1C24"/>
              </a:buClr>
              <a:buSzPts val="700"/>
              <a:buFont typeface="Arial"/>
              <a:buNone/>
            </a:pPr>
            <a:r>
              <a:rPr b="1" i="0" lang="en-US" sz="700" u="none" cap="none" strike="noStrike">
                <a:solidFill>
                  <a:srgbClr val="ED1C24"/>
                </a:solidFill>
                <a:latin typeface="Arial"/>
                <a:ea typeface="Arial"/>
                <a:cs typeface="Arial"/>
                <a:sym typeface="Arial"/>
              </a:rPr>
              <a:t>PTH</a:t>
            </a:r>
            <a:endParaRPr/>
          </a:p>
        </p:txBody>
      </p:sp>
      <p:sp>
        <p:nvSpPr>
          <p:cNvPr id="775" name="Google Shape;775;p54"/>
          <p:cNvSpPr txBox="1"/>
          <p:nvPr/>
        </p:nvSpPr>
        <p:spPr>
          <a:xfrm>
            <a:off x="6362700" y="1727200"/>
            <a:ext cx="264511"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Blood</a:t>
            </a:r>
            <a:endParaRPr/>
          </a:p>
        </p:txBody>
      </p:sp>
      <p:sp>
        <p:nvSpPr>
          <p:cNvPr id="776" name="Google Shape;776;p54"/>
          <p:cNvSpPr txBox="1"/>
          <p:nvPr/>
        </p:nvSpPr>
        <p:spPr>
          <a:xfrm>
            <a:off x="7635875" y="2752725"/>
            <a:ext cx="551223" cy="1748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ED1C24"/>
              </a:buClr>
              <a:buSzPts val="700"/>
              <a:buFont typeface="Arial"/>
              <a:buNone/>
            </a:pPr>
            <a:r>
              <a:rPr b="1" i="0" lang="en-US" sz="700" u="none" cap="none" strike="noStrike">
                <a:solidFill>
                  <a:srgbClr val="ED1C24"/>
                </a:solidFill>
                <a:latin typeface="Arial"/>
                <a:ea typeface="Arial"/>
                <a:cs typeface="Arial"/>
                <a:sym typeface="Arial"/>
              </a:rPr>
              <a:t>  Calcitonin</a:t>
            </a:r>
            <a:endParaRPr/>
          </a:p>
          <a:p>
            <a:pPr indent="0" lvl="0" marL="0" marR="0" rtl="0" algn="l">
              <a:lnSpc>
                <a:spcPct val="100000"/>
              </a:lnSpc>
              <a:spcBef>
                <a:spcPts val="0"/>
              </a:spcBef>
              <a:spcAft>
                <a:spcPts val="0"/>
              </a:spcAft>
              <a:buClr>
                <a:srgbClr val="ED1C24"/>
              </a:buClr>
              <a:buSzPts val="700"/>
              <a:buFont typeface="Arial"/>
              <a:buNone/>
            </a:pPr>
            <a:r>
              <a:rPr b="1" i="0" lang="en-US" sz="700" u="none" cap="none" strike="noStrike">
                <a:solidFill>
                  <a:srgbClr val="ED1C24"/>
                </a:solidFill>
                <a:latin typeface="Arial"/>
                <a:ea typeface="Arial"/>
                <a:cs typeface="Arial"/>
                <a:sym typeface="Arial"/>
              </a:rPr>
              <a:t>(weak effect)</a:t>
            </a:r>
            <a:endParaRPr/>
          </a:p>
        </p:txBody>
      </p:sp>
      <p:sp>
        <p:nvSpPr>
          <p:cNvPr id="777" name="Google Shape;777;p54"/>
          <p:cNvSpPr txBox="1"/>
          <p:nvPr/>
        </p:nvSpPr>
        <p:spPr>
          <a:xfrm>
            <a:off x="7698887" y="3924300"/>
            <a:ext cx="393087" cy="17489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ED1C24"/>
              </a:buClr>
              <a:buSzPts val="700"/>
              <a:buFont typeface="Arial"/>
              <a:buNone/>
            </a:pPr>
            <a:r>
              <a:rPr b="1" i="0" lang="en-US" sz="700" u="none" cap="none" strike="noStrike">
                <a:solidFill>
                  <a:srgbClr val="ED1C24"/>
                </a:solidFill>
                <a:latin typeface="Arial"/>
                <a:ea typeface="Arial"/>
                <a:cs typeface="Arial"/>
                <a:sym typeface="Arial"/>
              </a:rPr>
              <a:t>Calcitriol</a:t>
            </a:r>
            <a:endParaRPr/>
          </a:p>
          <a:p>
            <a:pPr indent="0" lvl="0" marL="0" marR="0" rtl="0" algn="ctr">
              <a:lnSpc>
                <a:spcPct val="100000"/>
              </a:lnSpc>
              <a:spcBef>
                <a:spcPts val="0"/>
              </a:spcBef>
              <a:spcAft>
                <a:spcPts val="0"/>
              </a:spcAft>
              <a:buClr>
                <a:srgbClr val="ED1C24"/>
              </a:buClr>
              <a:buSzPts val="700"/>
              <a:buFont typeface="Arial"/>
              <a:buNone/>
            </a:pPr>
            <a:r>
              <a:rPr b="1" i="0" lang="en-US" sz="700" u="none" cap="none" strike="noStrike">
                <a:solidFill>
                  <a:srgbClr val="ED1C24"/>
                </a:solidFill>
                <a:latin typeface="Arial"/>
                <a:ea typeface="Arial"/>
                <a:cs typeface="Arial"/>
                <a:sym typeface="Arial"/>
              </a:rPr>
              <a:t>PTH</a:t>
            </a:r>
            <a:endParaRPr/>
          </a:p>
        </p:txBody>
      </p:sp>
      <p:sp>
        <p:nvSpPr>
          <p:cNvPr id="778" name="Google Shape;778;p54"/>
          <p:cNvSpPr txBox="1"/>
          <p:nvPr/>
        </p:nvSpPr>
        <p:spPr>
          <a:xfrm>
            <a:off x="9178925" y="1727200"/>
            <a:ext cx="23495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Bone</a:t>
            </a:r>
            <a:endParaRPr/>
          </a:p>
        </p:txBody>
      </p:sp>
      <p:sp>
        <p:nvSpPr>
          <p:cNvPr id="779" name="Google Shape;779;p54"/>
          <p:cNvSpPr txBox="1"/>
          <p:nvPr/>
        </p:nvSpPr>
        <p:spPr>
          <a:xfrm>
            <a:off x="4834972" y="2616200"/>
            <a:ext cx="615468" cy="17489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Absorption by</a:t>
            </a:r>
            <a:endParaRPr/>
          </a:p>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digestive tract</a:t>
            </a:r>
            <a:endParaRPr/>
          </a:p>
        </p:txBody>
      </p:sp>
      <p:sp>
        <p:nvSpPr>
          <p:cNvPr id="780" name="Google Shape;780;p54"/>
          <p:cNvSpPr txBox="1"/>
          <p:nvPr/>
        </p:nvSpPr>
        <p:spPr>
          <a:xfrm>
            <a:off x="4900245" y="3609975"/>
            <a:ext cx="472221" cy="17489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 Filtration</a:t>
            </a:r>
            <a:endParaRPr/>
          </a:p>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by kidneys</a:t>
            </a:r>
            <a:endParaRPr/>
          </a:p>
        </p:txBody>
      </p:sp>
      <p:sp>
        <p:nvSpPr>
          <p:cNvPr id="781" name="Google Shape;781;p54"/>
          <p:cNvSpPr txBox="1"/>
          <p:nvPr/>
        </p:nvSpPr>
        <p:spPr>
          <a:xfrm>
            <a:off x="4849090" y="4114800"/>
            <a:ext cx="585645" cy="17489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Reabsorption</a:t>
            </a:r>
            <a:endParaRPr/>
          </a:p>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by kidneys</a:t>
            </a:r>
            <a:endParaRPr/>
          </a:p>
        </p:txBody>
      </p:sp>
      <p:sp>
        <p:nvSpPr>
          <p:cNvPr id="782" name="Google Shape;782;p54"/>
          <p:cNvSpPr txBox="1"/>
          <p:nvPr/>
        </p:nvSpPr>
        <p:spPr>
          <a:xfrm>
            <a:off x="7632864" y="2476500"/>
            <a:ext cx="625147" cy="17489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 Deposition by</a:t>
            </a:r>
            <a:endParaRPr/>
          </a:p>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osteoblasts</a:t>
            </a:r>
            <a:endParaRPr/>
          </a:p>
        </p:txBody>
      </p:sp>
      <p:sp>
        <p:nvSpPr>
          <p:cNvPr id="783" name="Google Shape;783;p54"/>
          <p:cNvSpPr txBox="1"/>
          <p:nvPr/>
        </p:nvSpPr>
        <p:spPr>
          <a:xfrm>
            <a:off x="7596186" y="3654425"/>
            <a:ext cx="610345" cy="1748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Resorption by</a:t>
            </a:r>
            <a:endParaRPr/>
          </a:p>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  osteoclasts</a:t>
            </a:r>
            <a:endParaRPr/>
          </a:p>
        </p:txBody>
      </p:sp>
      <p:sp>
        <p:nvSpPr>
          <p:cNvPr id="784" name="Google Shape;784;p54"/>
          <p:cNvSpPr txBox="1"/>
          <p:nvPr/>
        </p:nvSpPr>
        <p:spPr>
          <a:xfrm>
            <a:off x="2380397" y="2120900"/>
            <a:ext cx="852606" cy="17489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Dietary requirement</a:t>
            </a:r>
            <a:endParaRPr/>
          </a:p>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1,000 mg/day</a:t>
            </a:r>
            <a:endParaRPr/>
          </a:p>
        </p:txBody>
      </p:sp>
      <p:sp>
        <p:nvSpPr>
          <p:cNvPr id="785" name="Google Shape;785;p54"/>
          <p:cNvSpPr txBox="1"/>
          <p:nvPr/>
        </p:nvSpPr>
        <p:spPr>
          <a:xfrm>
            <a:off x="6296966" y="2949575"/>
            <a:ext cx="709316" cy="17489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Ca</a:t>
            </a:r>
            <a:r>
              <a:rPr b="1" baseline="30000" i="0" lang="en-US" sz="700" u="none" cap="none" strike="noStrike">
                <a:solidFill>
                  <a:srgbClr val="000000"/>
                </a:solidFill>
                <a:latin typeface="Arial"/>
                <a:ea typeface="Arial"/>
                <a:cs typeface="Arial"/>
                <a:sym typeface="Arial"/>
              </a:rPr>
              <a:t>2+</a:t>
            </a:r>
            <a:endParaRPr b="0" baseline="30000" i="0" sz="1800" u="none" cap="none" strike="noStrike">
              <a:solidFill>
                <a:srgbClr val="000000"/>
              </a:solidFill>
              <a:latin typeface="Merriweather Sans"/>
              <a:ea typeface="Merriweather Sans"/>
              <a:cs typeface="Merriweather Sans"/>
              <a:sym typeface="Merriweather Sans"/>
            </a:endParaRPr>
          </a:p>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(9.2–10.4 mg/dL)</a:t>
            </a:r>
            <a:endParaRPr/>
          </a:p>
        </p:txBody>
      </p:sp>
      <p:sp>
        <p:nvSpPr>
          <p:cNvPr id="786" name="Google Shape;786;p54"/>
          <p:cNvSpPr txBox="1"/>
          <p:nvPr/>
        </p:nvSpPr>
        <p:spPr>
          <a:xfrm>
            <a:off x="8901981" y="3043236"/>
            <a:ext cx="671363" cy="19178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Hydroxyapatite</a:t>
            </a:r>
            <a:endParaRPr/>
          </a:p>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Ca</a:t>
            </a:r>
            <a:r>
              <a:rPr b="1" baseline="-25000" i="0" lang="en-US" sz="700" u="none" cap="none" strike="noStrike">
                <a:solidFill>
                  <a:srgbClr val="000000"/>
                </a:solidFill>
                <a:latin typeface="Arial"/>
                <a:ea typeface="Arial"/>
                <a:cs typeface="Arial"/>
                <a:sym typeface="Arial"/>
              </a:rPr>
              <a:t>10</a:t>
            </a:r>
            <a:r>
              <a:rPr b="1" i="0" lang="en-US" sz="700" u="none" cap="none" strike="noStrike">
                <a:solidFill>
                  <a:srgbClr val="000000"/>
                </a:solidFill>
                <a:latin typeface="Arial"/>
                <a:ea typeface="Arial"/>
                <a:cs typeface="Arial"/>
                <a:sym typeface="Arial"/>
              </a:rPr>
              <a:t>(PO</a:t>
            </a:r>
            <a:r>
              <a:rPr b="1" baseline="-25000" i="0" lang="en-US" sz="700" u="none" cap="none" strike="noStrike">
                <a:solidFill>
                  <a:srgbClr val="000000"/>
                </a:solidFill>
                <a:latin typeface="Arial"/>
                <a:ea typeface="Arial"/>
                <a:cs typeface="Arial"/>
                <a:sym typeface="Arial"/>
              </a:rPr>
              <a:t>4</a:t>
            </a:r>
            <a:r>
              <a:rPr b="1" i="0" lang="en-US" sz="700" u="none" cap="none" strike="noStrike">
                <a:solidFill>
                  <a:srgbClr val="000000"/>
                </a:solidFill>
                <a:latin typeface="Arial"/>
                <a:ea typeface="Arial"/>
                <a:cs typeface="Arial"/>
                <a:sym typeface="Arial"/>
              </a:rPr>
              <a:t>)</a:t>
            </a:r>
            <a:r>
              <a:rPr b="1" baseline="-25000" i="0" lang="en-US" sz="700" u="none" cap="none" strike="noStrike">
                <a:solidFill>
                  <a:srgbClr val="000000"/>
                </a:solidFill>
                <a:latin typeface="Arial"/>
                <a:ea typeface="Arial"/>
                <a:cs typeface="Arial"/>
                <a:sym typeface="Arial"/>
              </a:rPr>
              <a:t>6</a:t>
            </a:r>
            <a:r>
              <a:rPr b="1" i="0" lang="en-US" sz="700" u="none" cap="none" strike="noStrike">
                <a:solidFill>
                  <a:srgbClr val="000000"/>
                </a:solidFill>
                <a:latin typeface="Arial"/>
                <a:ea typeface="Arial"/>
                <a:cs typeface="Arial"/>
                <a:sym typeface="Arial"/>
              </a:rPr>
              <a:t>(OH)</a:t>
            </a:r>
            <a:r>
              <a:rPr b="1" baseline="-25000" i="0" lang="en-US" sz="700" u="none" cap="none" strike="noStrike">
                <a:solidFill>
                  <a:srgbClr val="000000"/>
                </a:solidFill>
                <a:latin typeface="Arial"/>
                <a:ea typeface="Arial"/>
                <a:cs typeface="Arial"/>
                <a:sym typeface="Arial"/>
              </a:rPr>
              <a:t>2</a:t>
            </a:r>
            <a:endParaRPr/>
          </a:p>
        </p:txBody>
      </p:sp>
      <p:sp>
        <p:nvSpPr>
          <p:cNvPr id="787" name="Google Shape;787;p54"/>
          <p:cNvSpPr txBox="1"/>
          <p:nvPr/>
        </p:nvSpPr>
        <p:spPr>
          <a:xfrm>
            <a:off x="8824874" y="3479800"/>
            <a:ext cx="808113" cy="19178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Calcium carbonate</a:t>
            </a:r>
            <a:endParaRPr/>
          </a:p>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CaCO</a:t>
            </a:r>
            <a:r>
              <a:rPr b="1" baseline="-25000" i="0" lang="en-US" sz="700" u="none" cap="none" strike="noStrike">
                <a:solidFill>
                  <a:srgbClr val="000000"/>
                </a:solidFill>
                <a:latin typeface="Arial"/>
                <a:ea typeface="Arial"/>
                <a:cs typeface="Arial"/>
                <a:sym typeface="Arial"/>
              </a:rPr>
              <a:t>3</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55"/>
          <p:cNvSpPr txBox="1"/>
          <p:nvPr>
            <p:ph idx="4294967295" type="sldNum"/>
          </p:nvPr>
        </p:nvSpPr>
        <p:spPr>
          <a:xfrm>
            <a:off x="1013114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latin typeface="Arial"/>
                <a:ea typeface="Arial"/>
                <a:cs typeface="Arial"/>
                <a:sym typeface="Arial"/>
              </a:rPr>
              <a:t>‹#›</a:t>
            </a:fld>
            <a:endParaRPr/>
          </a:p>
        </p:txBody>
      </p:sp>
      <p:sp>
        <p:nvSpPr>
          <p:cNvPr id="793" name="Google Shape;793;p55"/>
          <p:cNvSpPr txBox="1"/>
          <p:nvPr>
            <p:ph idx="4294967295" type="title"/>
          </p:nvPr>
        </p:nvSpPr>
        <p:spPr>
          <a:xfrm>
            <a:off x="1517648" y="0"/>
            <a:ext cx="9144004" cy="873125"/>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a:latin typeface="Arial"/>
                <a:ea typeface="Arial"/>
                <a:cs typeface="Arial"/>
                <a:sym typeface="Arial"/>
              </a:rPr>
              <a:t>Calcitriol (Activated Vitamin D)</a:t>
            </a:r>
            <a:endParaRPr/>
          </a:p>
        </p:txBody>
      </p:sp>
      <p:sp>
        <p:nvSpPr>
          <p:cNvPr id="794" name="Google Shape;794;p55"/>
          <p:cNvSpPr txBox="1"/>
          <p:nvPr>
            <p:ph idx="4294967295" type="body"/>
          </p:nvPr>
        </p:nvSpPr>
        <p:spPr>
          <a:xfrm>
            <a:off x="527248" y="820736"/>
            <a:ext cx="9767690" cy="5686428"/>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000000"/>
              </a:buClr>
              <a:buSzPts val="2000"/>
              <a:buFont typeface="Arial"/>
              <a:buChar char="•"/>
            </a:pPr>
            <a:r>
              <a:rPr b="1" lang="en-US" sz="2000">
                <a:latin typeface="Arial"/>
                <a:ea typeface="Arial"/>
                <a:cs typeface="Arial"/>
                <a:sym typeface="Arial"/>
              </a:rPr>
              <a:t>calcitriol</a:t>
            </a:r>
            <a:r>
              <a:rPr b="0" lang="en-US"/>
              <a:t> – a form of vitamin D produced by the sequential action of the skin, liver, and kidneys</a:t>
            </a:r>
            <a:endParaRPr/>
          </a:p>
          <a:p>
            <a:pPr indent="-342900" lvl="0" marL="342900" rtl="0" algn="l">
              <a:lnSpc>
                <a:spcPct val="90000"/>
              </a:lnSpc>
              <a:spcBef>
                <a:spcPts val="400"/>
              </a:spcBef>
              <a:spcAft>
                <a:spcPts val="0"/>
              </a:spcAft>
              <a:buClr>
                <a:srgbClr val="000000"/>
              </a:buClr>
              <a:buSzPts val="2000"/>
              <a:buFont typeface="Arial"/>
              <a:buChar char="•"/>
            </a:pPr>
            <a:r>
              <a:rPr lang="en-US" sz="2000">
                <a:latin typeface="Arial"/>
                <a:ea typeface="Arial"/>
                <a:cs typeface="Arial"/>
                <a:sym typeface="Arial"/>
              </a:rPr>
              <a:t>produced by the following process:</a:t>
            </a:r>
            <a:endParaRPr/>
          </a:p>
          <a:p>
            <a:pPr indent="-285750" lvl="1" marL="742950" rtl="0" algn="l">
              <a:lnSpc>
                <a:spcPct val="90000"/>
              </a:lnSpc>
              <a:spcBef>
                <a:spcPts val="0"/>
              </a:spcBef>
              <a:spcAft>
                <a:spcPts val="0"/>
              </a:spcAft>
              <a:buClr>
                <a:srgbClr val="000000"/>
              </a:buClr>
              <a:buSzPts val="1800"/>
              <a:buFont typeface="Arial"/>
              <a:buChar char="–"/>
            </a:pPr>
            <a:r>
              <a:rPr b="1" lang="en-US" sz="1800">
                <a:latin typeface="Arial"/>
                <a:ea typeface="Arial"/>
                <a:cs typeface="Arial"/>
                <a:sym typeface="Arial"/>
              </a:rPr>
              <a:t>epidermal keratinocytes </a:t>
            </a:r>
            <a:r>
              <a:rPr b="0" lang="en-US"/>
              <a:t>use UV radiation to convert a steroid, </a:t>
            </a:r>
            <a:r>
              <a:rPr i="1" lang="en-US"/>
              <a:t>7-dehydrocholesterol</a:t>
            </a:r>
            <a:r>
              <a:rPr b="1" lang="en-US" sz="1800">
                <a:latin typeface="Arial"/>
                <a:ea typeface="Arial"/>
                <a:cs typeface="Arial"/>
                <a:sym typeface="Arial"/>
              </a:rPr>
              <a:t> </a:t>
            </a:r>
            <a:r>
              <a:rPr b="0" lang="en-US"/>
              <a:t>to </a:t>
            </a:r>
            <a:r>
              <a:rPr i="1" lang="en-US"/>
              <a:t>previtamin D</a:t>
            </a:r>
            <a:r>
              <a:rPr baseline="-25000" i="1" lang="en-US"/>
              <a:t>3</a:t>
            </a:r>
            <a:endParaRPr baseline="-25000" i="1"/>
          </a:p>
          <a:p>
            <a:pPr indent="-285750" lvl="1" marL="742950" rtl="0" algn="l">
              <a:lnSpc>
                <a:spcPct val="90000"/>
              </a:lnSpc>
              <a:spcBef>
                <a:spcPts val="0"/>
              </a:spcBef>
              <a:spcAft>
                <a:spcPts val="0"/>
              </a:spcAft>
              <a:buClr>
                <a:srgbClr val="000000"/>
              </a:buClr>
              <a:buSzPts val="1800"/>
              <a:buFont typeface="Arial"/>
              <a:buChar char="–"/>
            </a:pPr>
            <a:r>
              <a:rPr b="1" lang="en-US" sz="1800">
                <a:latin typeface="Arial"/>
                <a:ea typeface="Arial"/>
                <a:cs typeface="Arial"/>
                <a:sym typeface="Arial"/>
              </a:rPr>
              <a:t>liver </a:t>
            </a:r>
            <a:r>
              <a:rPr b="0" lang="en-US"/>
              <a:t>adds a hydroxyl group converting it to </a:t>
            </a:r>
            <a:r>
              <a:rPr b="1" lang="en-US" sz="1800">
                <a:latin typeface="Arial"/>
                <a:ea typeface="Arial"/>
                <a:cs typeface="Arial"/>
                <a:sym typeface="Arial"/>
              </a:rPr>
              <a:t>calcidiol</a:t>
            </a:r>
            <a:endParaRPr/>
          </a:p>
          <a:p>
            <a:pPr indent="-285750" lvl="1" marL="742950" rtl="0" algn="l">
              <a:lnSpc>
                <a:spcPct val="90000"/>
              </a:lnSpc>
              <a:spcBef>
                <a:spcPts val="0"/>
              </a:spcBef>
              <a:spcAft>
                <a:spcPts val="0"/>
              </a:spcAft>
              <a:buClr>
                <a:srgbClr val="000000"/>
              </a:buClr>
              <a:buSzPts val="1800"/>
              <a:buFont typeface="Arial"/>
              <a:buChar char="–"/>
            </a:pPr>
            <a:r>
              <a:rPr b="1" lang="en-US" sz="1800">
                <a:latin typeface="Arial"/>
                <a:ea typeface="Arial"/>
                <a:cs typeface="Arial"/>
                <a:sym typeface="Arial"/>
              </a:rPr>
              <a:t>kidneys</a:t>
            </a:r>
            <a:r>
              <a:rPr b="0" lang="en-US"/>
              <a:t> adds another hydroxyl group, converting that to </a:t>
            </a:r>
            <a:r>
              <a:rPr i="1" lang="en-US"/>
              <a:t>calcitriol</a:t>
            </a:r>
            <a:endParaRPr i="1"/>
          </a:p>
          <a:p>
            <a:pPr indent="457200" lvl="1" marL="0" rtl="0" algn="l">
              <a:lnSpc>
                <a:spcPct val="90000"/>
              </a:lnSpc>
              <a:spcBef>
                <a:spcPts val="0"/>
              </a:spcBef>
              <a:spcAft>
                <a:spcPts val="0"/>
              </a:spcAft>
              <a:buClr>
                <a:srgbClr val="000000"/>
              </a:buClr>
              <a:buSzPts val="1800"/>
              <a:buNone/>
            </a:pPr>
            <a:r>
              <a:rPr b="1" i="1" lang="en-US" sz="1800">
                <a:latin typeface="Arial"/>
                <a:ea typeface="Arial"/>
                <a:cs typeface="Arial"/>
                <a:sym typeface="Arial"/>
              </a:rPr>
              <a:t>   </a:t>
            </a:r>
            <a:r>
              <a:rPr i="0" lang="en-US"/>
              <a:t> </a:t>
            </a:r>
            <a:r>
              <a:rPr b="0" i="0" lang="en-US"/>
              <a:t>(most active form of vitamin D) – also from fortified milk</a:t>
            </a:r>
            <a:endParaRPr/>
          </a:p>
          <a:p>
            <a:pPr indent="-342900" lvl="0" marL="342900" rtl="0" algn="l">
              <a:lnSpc>
                <a:spcPct val="90000"/>
              </a:lnSpc>
              <a:spcBef>
                <a:spcPts val="400"/>
              </a:spcBef>
              <a:spcAft>
                <a:spcPts val="0"/>
              </a:spcAft>
              <a:buClr>
                <a:srgbClr val="000000"/>
              </a:buClr>
              <a:buSzPts val="2000"/>
              <a:buFont typeface="Arial"/>
              <a:buChar char="•"/>
            </a:pPr>
            <a:r>
              <a:rPr lang="en-US" sz="2000">
                <a:latin typeface="Arial"/>
                <a:ea typeface="Arial"/>
                <a:cs typeface="Arial"/>
                <a:sym typeface="Arial"/>
              </a:rPr>
              <a:t>calcitriol behaves as a </a:t>
            </a:r>
            <a:r>
              <a:rPr b="1" lang="en-US"/>
              <a:t>hormone</a:t>
            </a:r>
            <a:r>
              <a:rPr lang="en-US" sz="2000">
                <a:latin typeface="Arial"/>
                <a:ea typeface="Arial"/>
                <a:cs typeface="Arial"/>
                <a:sym typeface="Arial"/>
              </a:rPr>
              <a:t> that </a:t>
            </a:r>
            <a:r>
              <a:rPr b="1" lang="en-US"/>
              <a:t>raises blood calcium concentration</a:t>
            </a:r>
            <a:endParaRPr/>
          </a:p>
          <a:p>
            <a:pPr indent="-285750" lvl="1" marL="742950" rtl="0" algn="l">
              <a:lnSpc>
                <a:spcPct val="90000"/>
              </a:lnSpc>
              <a:spcBef>
                <a:spcPts val="0"/>
              </a:spcBef>
              <a:spcAft>
                <a:spcPts val="0"/>
              </a:spcAft>
              <a:buClr>
                <a:srgbClr val="000000"/>
              </a:buClr>
              <a:buSzPts val="1800"/>
              <a:buFont typeface="Arial"/>
              <a:buChar char="–"/>
            </a:pPr>
            <a:r>
              <a:rPr lang="en-US" sz="1800">
                <a:latin typeface="Arial"/>
                <a:ea typeface="Arial"/>
                <a:cs typeface="Arial"/>
                <a:sym typeface="Arial"/>
              </a:rPr>
              <a:t>increases calcium absorption by small intestine</a:t>
            </a:r>
            <a:endParaRPr/>
          </a:p>
          <a:p>
            <a:pPr indent="-285750" lvl="1" marL="742950" rtl="0" algn="l">
              <a:lnSpc>
                <a:spcPct val="90000"/>
              </a:lnSpc>
              <a:spcBef>
                <a:spcPts val="0"/>
              </a:spcBef>
              <a:spcAft>
                <a:spcPts val="0"/>
              </a:spcAft>
              <a:buClr>
                <a:srgbClr val="000000"/>
              </a:buClr>
              <a:buSzPts val="1800"/>
              <a:buFont typeface="Arial"/>
              <a:buChar char="–"/>
            </a:pPr>
            <a:r>
              <a:rPr lang="en-US" sz="1800">
                <a:latin typeface="Arial"/>
                <a:ea typeface="Arial"/>
                <a:cs typeface="Arial"/>
                <a:sym typeface="Arial"/>
              </a:rPr>
              <a:t>increases calcium resorption from the skeleton</a:t>
            </a:r>
            <a:endParaRPr/>
          </a:p>
          <a:p>
            <a:pPr indent="-228600" lvl="2" marL="1143000" rtl="0" algn="l">
              <a:lnSpc>
                <a:spcPct val="90000"/>
              </a:lnSpc>
              <a:spcBef>
                <a:spcPts val="0"/>
              </a:spcBef>
              <a:spcAft>
                <a:spcPts val="0"/>
              </a:spcAft>
              <a:buClr>
                <a:srgbClr val="000000"/>
              </a:buClr>
              <a:buSzPts val="1400"/>
              <a:buFont typeface="Arial"/>
              <a:buChar char="•"/>
            </a:pPr>
            <a:r>
              <a:rPr lang="en-US" sz="1400">
                <a:latin typeface="Arial"/>
                <a:ea typeface="Arial"/>
                <a:cs typeface="Arial"/>
                <a:sym typeface="Arial"/>
              </a:rPr>
              <a:t>increases stem cell differentiation into osteoclasts which liberates calcium and phosphate from bone</a:t>
            </a:r>
            <a:endParaRPr/>
          </a:p>
          <a:p>
            <a:pPr indent="-285750" lvl="1" marL="742950" rtl="0" algn="l">
              <a:lnSpc>
                <a:spcPct val="90000"/>
              </a:lnSpc>
              <a:spcBef>
                <a:spcPts val="0"/>
              </a:spcBef>
              <a:spcAft>
                <a:spcPts val="0"/>
              </a:spcAft>
              <a:buClr>
                <a:srgbClr val="000000"/>
              </a:buClr>
              <a:buSzPts val="1800"/>
              <a:buFont typeface="Arial"/>
              <a:buChar char="–"/>
            </a:pPr>
            <a:r>
              <a:rPr lang="en-US" sz="1800">
                <a:latin typeface="Arial"/>
                <a:ea typeface="Arial"/>
                <a:cs typeface="Arial"/>
                <a:sym typeface="Arial"/>
              </a:rPr>
              <a:t>promotes kidney reabsorption of calcium ions, so less lost in urine</a:t>
            </a:r>
            <a:endParaRPr/>
          </a:p>
          <a:p>
            <a:pPr indent="-342900" lvl="0" marL="342900" rtl="0" algn="l">
              <a:lnSpc>
                <a:spcPct val="90000"/>
              </a:lnSpc>
              <a:spcBef>
                <a:spcPts val="400"/>
              </a:spcBef>
              <a:spcAft>
                <a:spcPts val="0"/>
              </a:spcAft>
              <a:buClr>
                <a:srgbClr val="000000"/>
              </a:buClr>
              <a:buSzPts val="2000"/>
              <a:buFont typeface="Arial"/>
              <a:buChar char="•"/>
            </a:pPr>
            <a:r>
              <a:rPr lang="en-US" sz="2000">
                <a:latin typeface="Arial"/>
                <a:ea typeface="Arial"/>
                <a:cs typeface="Arial"/>
                <a:sym typeface="Arial"/>
              </a:rPr>
              <a:t>necessary for bone deposition – need adequate calcium and phosphate</a:t>
            </a:r>
            <a:endParaRPr/>
          </a:p>
          <a:p>
            <a:pPr indent="-342900" lvl="0" marL="342900" rtl="0" algn="l">
              <a:lnSpc>
                <a:spcPct val="90000"/>
              </a:lnSpc>
              <a:spcBef>
                <a:spcPts val="400"/>
              </a:spcBef>
              <a:spcAft>
                <a:spcPts val="0"/>
              </a:spcAft>
              <a:buClr>
                <a:srgbClr val="000000"/>
              </a:buClr>
              <a:buSzPts val="2000"/>
              <a:buFont typeface="Arial"/>
              <a:buChar char="•"/>
            </a:pPr>
            <a:r>
              <a:rPr lang="en-US" sz="2000">
                <a:latin typeface="Arial"/>
                <a:ea typeface="Arial"/>
                <a:cs typeface="Arial"/>
                <a:sym typeface="Arial"/>
              </a:rPr>
              <a:t>abnormal softness of bones (</a:t>
            </a:r>
            <a:r>
              <a:rPr b="1" lang="en-US"/>
              <a:t>rickets</a:t>
            </a:r>
            <a:r>
              <a:rPr lang="en-US" sz="2000">
                <a:latin typeface="Arial"/>
                <a:ea typeface="Arial"/>
                <a:cs typeface="Arial"/>
                <a:sym typeface="Arial"/>
              </a:rPr>
              <a:t>) in children and (</a:t>
            </a:r>
            <a:r>
              <a:rPr b="1" lang="en-US"/>
              <a:t>osteomalacia) </a:t>
            </a:r>
            <a:r>
              <a:rPr lang="en-US" sz="2000">
                <a:latin typeface="Arial"/>
                <a:ea typeface="Arial"/>
                <a:cs typeface="Arial"/>
                <a:sym typeface="Arial"/>
              </a:rPr>
              <a:t>in adults without adequate vitamin D</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56"/>
          <p:cNvSpPr txBox="1"/>
          <p:nvPr>
            <p:ph idx="4294967295" type="title"/>
          </p:nvPr>
        </p:nvSpPr>
        <p:spPr>
          <a:xfrm>
            <a:off x="1784350" y="274637"/>
            <a:ext cx="8686800" cy="1143001"/>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a:latin typeface="Arial"/>
                <a:ea typeface="Arial"/>
                <a:cs typeface="Arial"/>
                <a:sym typeface="Arial"/>
              </a:rPr>
              <a:t>Calcitriol Synthesis and Action</a:t>
            </a:r>
            <a:endParaRPr/>
          </a:p>
        </p:txBody>
      </p:sp>
      <p:pic>
        <p:nvPicPr>
          <p:cNvPr descr="sal25693_07_16" id="800" name="Google Shape;800;p56"/>
          <p:cNvPicPr preferRelativeResize="0"/>
          <p:nvPr/>
        </p:nvPicPr>
        <p:blipFill rotWithShape="1">
          <a:blip r:embed="rId3">
            <a:alphaModFix/>
          </a:blip>
          <a:srcRect b="0" l="0" r="0" t="0"/>
          <a:stretch/>
        </p:blipFill>
        <p:spPr>
          <a:xfrm>
            <a:off x="2089150" y="1211262"/>
            <a:ext cx="7970839" cy="5527677"/>
          </a:xfrm>
          <a:prstGeom prst="rect">
            <a:avLst/>
          </a:prstGeom>
          <a:noFill/>
          <a:ln>
            <a:noFill/>
          </a:ln>
        </p:spPr>
      </p:pic>
      <p:sp>
        <p:nvSpPr>
          <p:cNvPr id="801" name="Google Shape;801;p56"/>
          <p:cNvSpPr txBox="1"/>
          <p:nvPr/>
        </p:nvSpPr>
        <p:spPr>
          <a:xfrm>
            <a:off x="3670300" y="1177925"/>
            <a:ext cx="4810125" cy="16514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802" name="Google Shape;802;p56"/>
          <p:cNvSpPr txBox="1"/>
          <p:nvPr/>
        </p:nvSpPr>
        <p:spPr>
          <a:xfrm>
            <a:off x="2274886" y="2047875"/>
            <a:ext cx="146051"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HO</a:t>
            </a:r>
            <a:endParaRPr/>
          </a:p>
        </p:txBody>
      </p:sp>
      <p:sp>
        <p:nvSpPr>
          <p:cNvPr id="803" name="Google Shape;803;p56"/>
          <p:cNvSpPr txBox="1"/>
          <p:nvPr/>
        </p:nvSpPr>
        <p:spPr>
          <a:xfrm>
            <a:off x="3019425" y="4002087"/>
            <a:ext cx="146050"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HO</a:t>
            </a:r>
            <a:endParaRPr/>
          </a:p>
        </p:txBody>
      </p:sp>
      <p:sp>
        <p:nvSpPr>
          <p:cNvPr id="804" name="Google Shape;804;p56"/>
          <p:cNvSpPr txBox="1"/>
          <p:nvPr/>
        </p:nvSpPr>
        <p:spPr>
          <a:xfrm>
            <a:off x="3648075" y="3694112"/>
            <a:ext cx="174063"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CH</a:t>
            </a:r>
            <a:r>
              <a:rPr b="1" baseline="-25000" i="0" lang="en-US" sz="700" u="none" cap="none" strike="noStrike">
                <a:solidFill>
                  <a:srgbClr val="000000"/>
                </a:solidFill>
                <a:latin typeface="Arial"/>
                <a:ea typeface="Arial"/>
                <a:cs typeface="Arial"/>
                <a:sym typeface="Arial"/>
              </a:rPr>
              <a:t>2</a:t>
            </a:r>
            <a:endParaRPr/>
          </a:p>
        </p:txBody>
      </p:sp>
      <p:sp>
        <p:nvSpPr>
          <p:cNvPr id="805" name="Google Shape;805;p56"/>
          <p:cNvSpPr txBox="1"/>
          <p:nvPr/>
        </p:nvSpPr>
        <p:spPr>
          <a:xfrm>
            <a:off x="4522787" y="5091112"/>
            <a:ext cx="14605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HO</a:t>
            </a:r>
            <a:endParaRPr/>
          </a:p>
        </p:txBody>
      </p:sp>
      <p:sp>
        <p:nvSpPr>
          <p:cNvPr id="806" name="Google Shape;806;p56"/>
          <p:cNvSpPr txBox="1"/>
          <p:nvPr/>
        </p:nvSpPr>
        <p:spPr>
          <a:xfrm>
            <a:off x="5141912" y="5100637"/>
            <a:ext cx="14605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ED1C24"/>
              </a:buClr>
              <a:buSzPts val="700"/>
              <a:buFont typeface="Arial"/>
              <a:buNone/>
            </a:pPr>
            <a:r>
              <a:rPr b="1" i="0" lang="en-US" sz="700" u="none" cap="none" strike="noStrike">
                <a:solidFill>
                  <a:srgbClr val="ED1C24"/>
                </a:solidFill>
                <a:latin typeface="Arial"/>
                <a:ea typeface="Arial"/>
                <a:cs typeface="Arial"/>
                <a:sym typeface="Arial"/>
              </a:rPr>
              <a:t>OH</a:t>
            </a:r>
            <a:endParaRPr/>
          </a:p>
        </p:txBody>
      </p:sp>
      <p:sp>
        <p:nvSpPr>
          <p:cNvPr id="807" name="Google Shape;807;p56"/>
          <p:cNvSpPr txBox="1"/>
          <p:nvPr/>
        </p:nvSpPr>
        <p:spPr>
          <a:xfrm>
            <a:off x="5143500" y="4776787"/>
            <a:ext cx="174063"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CH</a:t>
            </a:r>
            <a:r>
              <a:rPr b="1" baseline="-25000" i="0" lang="en-US" sz="700" u="none" cap="none" strike="noStrike">
                <a:solidFill>
                  <a:srgbClr val="000000"/>
                </a:solidFill>
                <a:latin typeface="Arial"/>
                <a:ea typeface="Arial"/>
                <a:cs typeface="Arial"/>
                <a:sym typeface="Arial"/>
              </a:rPr>
              <a:t>2</a:t>
            </a:r>
            <a:endParaRPr/>
          </a:p>
        </p:txBody>
      </p:sp>
      <p:sp>
        <p:nvSpPr>
          <p:cNvPr id="808" name="Google Shape;808;p56"/>
          <p:cNvSpPr txBox="1"/>
          <p:nvPr/>
        </p:nvSpPr>
        <p:spPr>
          <a:xfrm>
            <a:off x="6183312" y="5746750"/>
            <a:ext cx="146051"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HO</a:t>
            </a:r>
            <a:endParaRPr/>
          </a:p>
        </p:txBody>
      </p:sp>
      <p:sp>
        <p:nvSpPr>
          <p:cNvPr id="809" name="Google Shape;809;p56"/>
          <p:cNvSpPr txBox="1"/>
          <p:nvPr/>
        </p:nvSpPr>
        <p:spPr>
          <a:xfrm>
            <a:off x="6778625" y="5748337"/>
            <a:ext cx="146050"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OH</a:t>
            </a:r>
            <a:endParaRPr/>
          </a:p>
        </p:txBody>
      </p:sp>
      <p:sp>
        <p:nvSpPr>
          <p:cNvPr id="810" name="Google Shape;810;p56"/>
          <p:cNvSpPr txBox="1"/>
          <p:nvPr/>
        </p:nvSpPr>
        <p:spPr>
          <a:xfrm>
            <a:off x="7805736" y="4595812"/>
            <a:ext cx="14605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ED1C24"/>
              </a:buClr>
              <a:buSzPts val="700"/>
              <a:buFont typeface="Arial"/>
              <a:buNone/>
            </a:pPr>
            <a:r>
              <a:rPr b="1" i="0" lang="en-US" sz="700" u="none" cap="none" strike="noStrike">
                <a:solidFill>
                  <a:srgbClr val="ED1C24"/>
                </a:solidFill>
                <a:latin typeface="Arial"/>
                <a:ea typeface="Arial"/>
                <a:cs typeface="Arial"/>
                <a:sym typeface="Arial"/>
              </a:rPr>
              <a:t>OH</a:t>
            </a:r>
            <a:endParaRPr/>
          </a:p>
        </p:txBody>
      </p:sp>
      <p:sp>
        <p:nvSpPr>
          <p:cNvPr id="811" name="Google Shape;811;p56"/>
          <p:cNvSpPr txBox="1"/>
          <p:nvPr/>
        </p:nvSpPr>
        <p:spPr>
          <a:xfrm>
            <a:off x="6799261" y="5426075"/>
            <a:ext cx="174064"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CH</a:t>
            </a:r>
            <a:r>
              <a:rPr b="1" baseline="-25000" i="0" lang="en-US" sz="700" u="none" cap="none" strike="noStrike">
                <a:solidFill>
                  <a:srgbClr val="000000"/>
                </a:solidFill>
                <a:latin typeface="Arial"/>
                <a:ea typeface="Arial"/>
                <a:cs typeface="Arial"/>
                <a:sym typeface="Arial"/>
              </a:rPr>
              <a:t>2</a:t>
            </a:r>
            <a:endParaRPr/>
          </a:p>
        </p:txBody>
      </p:sp>
      <p:sp>
        <p:nvSpPr>
          <p:cNvPr id="812" name="Google Shape;812;p56"/>
          <p:cNvSpPr txBox="1"/>
          <p:nvPr/>
        </p:nvSpPr>
        <p:spPr>
          <a:xfrm>
            <a:off x="3209925" y="1873250"/>
            <a:ext cx="91672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7-dehydrocholesterol</a:t>
            </a:r>
            <a:endParaRPr/>
          </a:p>
        </p:txBody>
      </p:sp>
      <p:sp>
        <p:nvSpPr>
          <p:cNvPr id="813" name="Google Shape;813;p56"/>
          <p:cNvSpPr txBox="1"/>
          <p:nvPr/>
        </p:nvSpPr>
        <p:spPr>
          <a:xfrm>
            <a:off x="5321300" y="4340225"/>
            <a:ext cx="38319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Calcidiol</a:t>
            </a:r>
            <a:endParaRPr/>
          </a:p>
        </p:txBody>
      </p:sp>
      <p:sp>
        <p:nvSpPr>
          <p:cNvPr id="814" name="Google Shape;814;p56"/>
          <p:cNvSpPr txBox="1"/>
          <p:nvPr/>
        </p:nvSpPr>
        <p:spPr>
          <a:xfrm>
            <a:off x="6975475" y="4981575"/>
            <a:ext cx="393087"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Calcitriol</a:t>
            </a:r>
            <a:endParaRPr/>
          </a:p>
        </p:txBody>
      </p:sp>
      <p:sp>
        <p:nvSpPr>
          <p:cNvPr id="815" name="Google Shape;815;p56"/>
          <p:cNvSpPr txBox="1"/>
          <p:nvPr/>
        </p:nvSpPr>
        <p:spPr>
          <a:xfrm>
            <a:off x="3257550" y="2184400"/>
            <a:ext cx="447434" cy="1748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Ultraviolet</a:t>
            </a:r>
            <a:endParaRPr/>
          </a:p>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light</a:t>
            </a:r>
            <a:endParaRPr/>
          </a:p>
        </p:txBody>
      </p:sp>
      <p:sp>
        <p:nvSpPr>
          <p:cNvPr id="816" name="Google Shape;816;p56"/>
          <p:cNvSpPr txBox="1"/>
          <p:nvPr/>
        </p:nvSpPr>
        <p:spPr>
          <a:xfrm>
            <a:off x="3727450" y="3278187"/>
            <a:ext cx="694470" cy="19178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Vitamin D</a:t>
            </a:r>
            <a:r>
              <a:rPr b="1" baseline="-25000" i="0" lang="en-US" sz="700" u="none" cap="none" strike="noStrike">
                <a:solidFill>
                  <a:srgbClr val="000000"/>
                </a:solidFill>
                <a:latin typeface="Arial"/>
                <a:ea typeface="Arial"/>
                <a:cs typeface="Arial"/>
                <a:sym typeface="Arial"/>
              </a:rPr>
              <a:t>3</a:t>
            </a:r>
            <a:endParaRPr b="0" baseline="-25000" i="0" sz="18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(cholecalciferol)</a:t>
            </a:r>
            <a:endParaRPr/>
          </a:p>
        </p:txBody>
      </p:sp>
      <p:sp>
        <p:nvSpPr>
          <p:cNvPr id="817" name="Google Shape;817;p56"/>
          <p:cNvSpPr txBox="1"/>
          <p:nvPr/>
        </p:nvSpPr>
        <p:spPr>
          <a:xfrm>
            <a:off x="8286750" y="4051300"/>
            <a:ext cx="452295" cy="1748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Bone</a:t>
            </a:r>
            <a:endParaRPr/>
          </a:p>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resorption</a:t>
            </a:r>
            <a:endParaRPr/>
          </a:p>
        </p:txBody>
      </p:sp>
      <p:sp>
        <p:nvSpPr>
          <p:cNvPr id="818" name="Google Shape;818;p56"/>
          <p:cNvSpPr txBox="1"/>
          <p:nvPr/>
        </p:nvSpPr>
        <p:spPr>
          <a:xfrm>
            <a:off x="8286750" y="4521200"/>
            <a:ext cx="407976" cy="2637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Reduced</a:t>
            </a:r>
            <a:endParaRPr/>
          </a:p>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excretion</a:t>
            </a:r>
            <a:endParaRPr/>
          </a:p>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of Ca</a:t>
            </a:r>
            <a:r>
              <a:rPr b="1" baseline="30000" i="0" lang="en-US" sz="700" u="none" cap="none" strike="noStrike">
                <a:solidFill>
                  <a:srgbClr val="000000"/>
                </a:solidFill>
                <a:latin typeface="Arial"/>
                <a:ea typeface="Arial"/>
                <a:cs typeface="Arial"/>
                <a:sym typeface="Arial"/>
              </a:rPr>
              <a:t>2+</a:t>
            </a:r>
            <a:endParaRPr/>
          </a:p>
        </p:txBody>
      </p:sp>
      <p:sp>
        <p:nvSpPr>
          <p:cNvPr id="819" name="Google Shape;819;p56"/>
          <p:cNvSpPr txBox="1"/>
          <p:nvPr/>
        </p:nvSpPr>
        <p:spPr>
          <a:xfrm>
            <a:off x="8274050" y="5130800"/>
            <a:ext cx="486761" cy="2637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Absorption</a:t>
            </a:r>
            <a:endParaRPr/>
          </a:p>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of Ca</a:t>
            </a:r>
            <a:r>
              <a:rPr b="1" baseline="30000" i="0" lang="en-US" sz="700" u="none" cap="none" strike="noStrike">
                <a:solidFill>
                  <a:srgbClr val="000000"/>
                </a:solidFill>
                <a:latin typeface="Arial"/>
                <a:ea typeface="Arial"/>
                <a:cs typeface="Arial"/>
                <a:sym typeface="Arial"/>
              </a:rPr>
              <a:t>2+</a:t>
            </a:r>
            <a:r>
              <a:rPr b="1" i="0" lang="en-US" sz="700" u="none" cap="none" strike="noStrike">
                <a:solidFill>
                  <a:srgbClr val="000000"/>
                </a:solidFill>
                <a:latin typeface="Arial"/>
                <a:ea typeface="Arial"/>
                <a:cs typeface="Arial"/>
                <a:sym typeface="Arial"/>
              </a:rPr>
              <a:t> and</a:t>
            </a:r>
            <a:endParaRPr/>
          </a:p>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phosphate</a:t>
            </a:r>
            <a:endParaRPr/>
          </a:p>
        </p:txBody>
      </p:sp>
      <p:sp>
        <p:nvSpPr>
          <p:cNvPr id="820" name="Google Shape;820;p56"/>
          <p:cNvSpPr txBox="1"/>
          <p:nvPr/>
        </p:nvSpPr>
        <p:spPr>
          <a:xfrm>
            <a:off x="2862261" y="6118226"/>
            <a:ext cx="1517511" cy="41249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7.16</a:t>
            </a:r>
            <a:endParaRPr/>
          </a:p>
        </p:txBody>
      </p:sp>
      <p:sp>
        <p:nvSpPr>
          <p:cNvPr id="821" name="Google Shape;821;p56"/>
          <p:cNvSpPr txBox="1"/>
          <p:nvPr>
            <p:ph idx="4294967295" type="sldNum"/>
          </p:nvPr>
        </p:nvSpPr>
        <p:spPr>
          <a:xfrm>
            <a:off x="1013114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latin typeface="Arial"/>
                <a:ea typeface="Arial"/>
                <a:cs typeface="Arial"/>
                <a:sym typeface="Arial"/>
              </a:rPr>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grpSp>
        <p:nvGrpSpPr>
          <p:cNvPr id="826" name="Google Shape;826;p57"/>
          <p:cNvGrpSpPr/>
          <p:nvPr/>
        </p:nvGrpSpPr>
        <p:grpSpPr>
          <a:xfrm>
            <a:off x="-74252" y="6205471"/>
            <a:ext cx="12248959" cy="755692"/>
            <a:chOff x="-2" y="-2"/>
            <a:chExt cx="12248957" cy="755691"/>
          </a:xfrm>
        </p:grpSpPr>
        <p:sp>
          <p:nvSpPr>
            <p:cNvPr id="827" name="Google Shape;827;p57"/>
            <p:cNvSpPr/>
            <p:nvPr/>
          </p:nvSpPr>
          <p:spPr>
            <a:xfrm>
              <a:off x="2797111" y="18569"/>
              <a:ext cx="9451844" cy="684188"/>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828" name="Google Shape;828;p57"/>
            <p:cNvSpPr/>
            <p:nvPr/>
          </p:nvSpPr>
          <p:spPr>
            <a:xfrm>
              <a:off x="58513" y="16858"/>
              <a:ext cx="2922814" cy="738831"/>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829" name="Google Shape;829;p57"/>
            <p:cNvPicPr preferRelativeResize="0"/>
            <p:nvPr/>
          </p:nvPicPr>
          <p:blipFill rotWithShape="1">
            <a:blip r:embed="rId3">
              <a:alphaModFix/>
            </a:blip>
            <a:srcRect b="0" l="0" r="0" t="0"/>
            <a:stretch/>
          </p:blipFill>
          <p:spPr>
            <a:xfrm>
              <a:off x="-2" y="-2"/>
              <a:ext cx="704322" cy="613863"/>
            </a:xfrm>
            <a:prstGeom prst="rect">
              <a:avLst/>
            </a:prstGeom>
            <a:noFill/>
            <a:ln>
              <a:noFill/>
            </a:ln>
          </p:spPr>
        </p:pic>
        <p:sp>
          <p:nvSpPr>
            <p:cNvPr id="830" name="Google Shape;830;p57"/>
            <p:cNvSpPr txBox="1"/>
            <p:nvPr/>
          </p:nvSpPr>
          <p:spPr>
            <a:xfrm>
              <a:off x="696105" y="25731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pic>
        <p:nvPicPr>
          <p:cNvPr descr="sal78259_07_14" id="831" name="Google Shape;831;p57"/>
          <p:cNvPicPr preferRelativeResize="0"/>
          <p:nvPr/>
        </p:nvPicPr>
        <p:blipFill rotWithShape="1">
          <a:blip r:embed="rId4">
            <a:alphaModFix/>
          </a:blip>
          <a:srcRect b="0" l="0" r="0" t="0"/>
          <a:stretch/>
        </p:blipFill>
        <p:spPr>
          <a:xfrm>
            <a:off x="177800" y="1154639"/>
            <a:ext cx="6396633" cy="4548722"/>
          </a:xfrm>
          <a:prstGeom prst="rect">
            <a:avLst/>
          </a:prstGeom>
          <a:noFill/>
          <a:ln>
            <a:noFill/>
          </a:ln>
        </p:spPr>
      </p:pic>
      <p:sp>
        <p:nvSpPr>
          <p:cNvPr id="832" name="Google Shape;832;p57"/>
          <p:cNvSpPr txBox="1"/>
          <p:nvPr/>
        </p:nvSpPr>
        <p:spPr>
          <a:xfrm>
            <a:off x="6297452" y="1689097"/>
            <a:ext cx="4909766" cy="1879601"/>
          </a:xfrm>
          <a:prstGeom prst="rect">
            <a:avLst/>
          </a:prstGeom>
          <a:noFill/>
          <a:ln>
            <a:noFill/>
          </a:ln>
        </p:spPr>
        <p:txBody>
          <a:bodyPr anchorCtr="0" anchor="ctr" bIns="50800" lIns="50800" spcFirstLastPara="1" rIns="50800" wrap="square" tIns="50800">
            <a:spAutoFit/>
          </a:bodyPr>
          <a:lstStyle/>
          <a:p>
            <a:pPr indent="-468312" lvl="0" marL="468312" marR="0" rtl="0" algn="just">
              <a:lnSpc>
                <a:spcPct val="100000"/>
              </a:lnSpc>
              <a:spcBef>
                <a:spcPts val="0"/>
              </a:spcBef>
              <a:spcAft>
                <a:spcPts val="0"/>
              </a:spcAft>
              <a:buClr>
                <a:srgbClr val="000000"/>
              </a:buClr>
              <a:buSzPts val="2300"/>
              <a:buFont typeface="Helvetica Neue"/>
              <a:buAutoNum type="arabicPeriod"/>
            </a:pPr>
            <a:r>
              <a:rPr b="0" i="0" lang="en-US" sz="2300" u="none" cap="none" strike="noStrike">
                <a:solidFill>
                  <a:srgbClr val="000000"/>
                </a:solidFill>
                <a:latin typeface="Helvetica Neue"/>
                <a:ea typeface="Helvetica Neue"/>
                <a:cs typeface="Helvetica Neue"/>
                <a:sym typeface="Helvetica Neue"/>
              </a:rPr>
              <a:t>An individual with very low levels of vitamin D presents themselves to you complaining of seemingly fragile bones. Explain how these might be connected.</a:t>
            </a:r>
            <a:endParaRPr/>
          </a:p>
        </p:txBody>
      </p:sp>
      <p:grpSp>
        <p:nvGrpSpPr>
          <p:cNvPr id="833" name="Google Shape;833;p57"/>
          <p:cNvGrpSpPr/>
          <p:nvPr/>
        </p:nvGrpSpPr>
        <p:grpSpPr>
          <a:xfrm>
            <a:off x="4986328" y="1330384"/>
            <a:ext cx="980377" cy="1007343"/>
            <a:chOff x="-1" y="-2"/>
            <a:chExt cx="980375" cy="1007341"/>
          </a:xfrm>
        </p:grpSpPr>
        <p:sp>
          <p:nvSpPr>
            <p:cNvPr id="834" name="Google Shape;834;p57"/>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835" name="Google Shape;835;p57"/>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836" name="Google Shape;836;p57"/>
            <p:cNvGrpSpPr/>
            <p:nvPr/>
          </p:nvGrpSpPr>
          <p:grpSpPr>
            <a:xfrm>
              <a:off x="142133" y="146024"/>
              <a:ext cx="696259" cy="715335"/>
              <a:chOff x="-2" y="-2"/>
              <a:chExt cx="696258" cy="715334"/>
            </a:xfrm>
          </p:grpSpPr>
          <p:sp>
            <p:nvSpPr>
              <p:cNvPr id="837" name="Google Shape;837;p57"/>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838" name="Google Shape;838;p57"/>
              <p:cNvPicPr preferRelativeResize="0"/>
              <p:nvPr/>
            </p:nvPicPr>
            <p:blipFill rotWithShape="1">
              <a:blip r:embed="rId5">
                <a:alphaModFix/>
              </a:blip>
              <a:srcRect b="0" l="0" r="0" t="0"/>
              <a:stretch/>
            </p:blipFill>
            <p:spPr>
              <a:xfrm>
                <a:off x="2" y="-2"/>
                <a:ext cx="696254" cy="715334"/>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33"/>
                                        </p:tgtEl>
                                        <p:attrNameLst>
                                          <p:attrName>style.visibility</p:attrName>
                                        </p:attrNameLst>
                                      </p:cBhvr>
                                      <p:to>
                                        <p:strVal val="visible"/>
                                      </p:to>
                                    </p:set>
                                    <p:anim calcmode="lin" valueType="num">
                                      <p:cBhvr additive="base">
                                        <p:cTn dur="300"/>
                                        <p:tgtEl>
                                          <p:spTgt spid="833"/>
                                        </p:tgtEl>
                                        <p:attrNameLst>
                                          <p:attrName>ppt_w</p:attrName>
                                        </p:attrNameLst>
                                      </p:cBhvr>
                                      <p:tavLst>
                                        <p:tav fmla="" tm="0">
                                          <p:val>
                                            <p:strVal val="0"/>
                                          </p:val>
                                        </p:tav>
                                        <p:tav fmla="" tm="100000">
                                          <p:val>
                                            <p:strVal val="#ppt_w"/>
                                          </p:val>
                                        </p:tav>
                                      </p:tavLst>
                                    </p:anim>
                                    <p:anim calcmode="lin" valueType="num">
                                      <p:cBhvr additive="base">
                                        <p:cTn dur="300"/>
                                        <p:tgtEl>
                                          <p:spTgt spid="83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59"/>
          <p:cNvSpPr txBox="1"/>
          <p:nvPr>
            <p:ph idx="4294967295" type="sldNum"/>
          </p:nvPr>
        </p:nvSpPr>
        <p:spPr>
          <a:xfrm>
            <a:off x="1013114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latin typeface="Arial"/>
                <a:ea typeface="Arial"/>
                <a:cs typeface="Arial"/>
                <a:sym typeface="Arial"/>
              </a:rPr>
              <a:t>‹#›</a:t>
            </a:fld>
            <a:endParaRPr/>
          </a:p>
        </p:txBody>
      </p:sp>
      <p:sp>
        <p:nvSpPr>
          <p:cNvPr id="844" name="Google Shape;844;p59"/>
          <p:cNvSpPr txBox="1"/>
          <p:nvPr>
            <p:ph idx="4294967295" type="title"/>
          </p:nvPr>
        </p:nvSpPr>
        <p:spPr>
          <a:xfrm>
            <a:off x="1920875" y="177798"/>
            <a:ext cx="8229600" cy="1143004"/>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a:latin typeface="Arial"/>
                <a:ea typeface="Arial"/>
                <a:cs typeface="Arial"/>
                <a:sym typeface="Arial"/>
              </a:rPr>
              <a:t>Calcitonin</a:t>
            </a:r>
            <a:endParaRPr/>
          </a:p>
        </p:txBody>
      </p:sp>
      <p:sp>
        <p:nvSpPr>
          <p:cNvPr id="845" name="Google Shape;845;p59"/>
          <p:cNvSpPr txBox="1"/>
          <p:nvPr>
            <p:ph idx="4294967295" type="body"/>
          </p:nvPr>
        </p:nvSpPr>
        <p:spPr>
          <a:xfrm>
            <a:off x="637677" y="1354136"/>
            <a:ext cx="10246919" cy="5181603"/>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000000"/>
              </a:buClr>
              <a:buSzPts val="2400"/>
              <a:buFont typeface="Arial"/>
              <a:buChar char="•"/>
            </a:pPr>
            <a:r>
              <a:rPr b="1" lang="en-US" sz="2400">
                <a:latin typeface="Arial"/>
                <a:ea typeface="Arial"/>
                <a:cs typeface="Arial"/>
                <a:sym typeface="Arial"/>
              </a:rPr>
              <a:t>calcitonin</a:t>
            </a:r>
            <a:r>
              <a:rPr b="0" lang="en-US"/>
              <a:t> - secreted by </a:t>
            </a:r>
            <a:r>
              <a:rPr b="1" lang="en-US" sz="2400">
                <a:latin typeface="Arial"/>
                <a:ea typeface="Arial"/>
                <a:cs typeface="Arial"/>
                <a:sym typeface="Arial"/>
              </a:rPr>
              <a:t>C cells </a:t>
            </a:r>
            <a:r>
              <a:rPr b="0" lang="en-US"/>
              <a:t>(clear cells) of the </a:t>
            </a:r>
            <a:r>
              <a:rPr b="1" lang="en-US" sz="2400">
                <a:latin typeface="Arial"/>
                <a:ea typeface="Arial"/>
                <a:cs typeface="Arial"/>
                <a:sym typeface="Arial"/>
              </a:rPr>
              <a:t>thyroid gland </a:t>
            </a:r>
            <a:r>
              <a:rPr b="0" lang="en-US"/>
              <a:t>when calcium concentration rises </a:t>
            </a:r>
            <a:r>
              <a:rPr b="1" lang="en-US" sz="2400">
                <a:latin typeface="Arial"/>
                <a:ea typeface="Arial"/>
                <a:cs typeface="Arial"/>
                <a:sym typeface="Arial"/>
              </a:rPr>
              <a:t>too high</a:t>
            </a:r>
            <a:endParaRPr/>
          </a:p>
          <a:p>
            <a:pPr indent="-190500" lvl="0" marL="342900" rtl="0" algn="l">
              <a:lnSpc>
                <a:spcPct val="90000"/>
              </a:lnSpc>
              <a:spcBef>
                <a:spcPts val="700"/>
              </a:spcBef>
              <a:spcAft>
                <a:spcPts val="0"/>
              </a:spcAft>
              <a:buClr>
                <a:srgbClr val="000000"/>
              </a:buClr>
              <a:buSzPts val="2400"/>
              <a:buFont typeface="Arial"/>
              <a:buNone/>
            </a:pPr>
            <a:r>
              <a:t/>
            </a:r>
            <a:endParaRPr b="1" sz="2400">
              <a:latin typeface="Arial"/>
              <a:ea typeface="Arial"/>
              <a:cs typeface="Arial"/>
              <a:sym typeface="Arial"/>
            </a:endParaRPr>
          </a:p>
          <a:p>
            <a:pPr indent="-342900" lvl="0" marL="342900" rtl="0" algn="l">
              <a:lnSpc>
                <a:spcPct val="90000"/>
              </a:lnSpc>
              <a:spcBef>
                <a:spcPts val="500"/>
              </a:spcBef>
              <a:spcAft>
                <a:spcPts val="0"/>
              </a:spcAft>
              <a:buClr>
                <a:srgbClr val="000000"/>
              </a:buClr>
              <a:buSzPts val="2400"/>
              <a:buFont typeface="Arial"/>
              <a:buChar char="•"/>
            </a:pPr>
            <a:r>
              <a:rPr b="1" lang="en-US" sz="2400">
                <a:latin typeface="Arial"/>
                <a:ea typeface="Arial"/>
                <a:cs typeface="Arial"/>
                <a:sym typeface="Arial"/>
              </a:rPr>
              <a:t>lowers blood calcium concentration </a:t>
            </a:r>
            <a:r>
              <a:rPr b="0" lang="en-US"/>
              <a:t>in two ways:</a:t>
            </a:r>
            <a:endParaRPr/>
          </a:p>
          <a:p>
            <a:pPr indent="-285750" lvl="1" marL="742950" rtl="0" algn="l">
              <a:lnSpc>
                <a:spcPct val="90000"/>
              </a:lnSpc>
              <a:spcBef>
                <a:spcPts val="0"/>
              </a:spcBef>
              <a:spcAft>
                <a:spcPts val="0"/>
              </a:spcAft>
              <a:buClr>
                <a:srgbClr val="000000"/>
              </a:buClr>
              <a:buSzPts val="2000"/>
              <a:buFont typeface="Arial"/>
              <a:buChar char="–"/>
            </a:pPr>
            <a:r>
              <a:rPr b="1" lang="en-US" sz="2000">
                <a:latin typeface="Arial"/>
                <a:ea typeface="Arial"/>
                <a:cs typeface="Arial"/>
                <a:sym typeface="Arial"/>
              </a:rPr>
              <a:t>osteoclast inhibition</a:t>
            </a:r>
            <a:endParaRPr/>
          </a:p>
          <a:p>
            <a:pPr indent="-228600" lvl="2" marL="1143000" rtl="0" algn="l">
              <a:lnSpc>
                <a:spcPct val="90000"/>
              </a:lnSpc>
              <a:spcBef>
                <a:spcPts val="0"/>
              </a:spcBef>
              <a:spcAft>
                <a:spcPts val="0"/>
              </a:spcAft>
              <a:buClr>
                <a:srgbClr val="000000"/>
              </a:buClr>
              <a:buSzPts val="1800"/>
              <a:buFont typeface="Arial"/>
              <a:buChar char="•"/>
            </a:pPr>
            <a:r>
              <a:rPr lang="en-US" sz="1800">
                <a:latin typeface="Arial"/>
                <a:ea typeface="Arial"/>
                <a:cs typeface="Arial"/>
                <a:sym typeface="Arial"/>
              </a:rPr>
              <a:t>reduces osteoclast activity as much as 70%</a:t>
            </a:r>
            <a:endParaRPr/>
          </a:p>
          <a:p>
            <a:pPr indent="-228600" lvl="2" marL="1143000" rtl="0" algn="l">
              <a:lnSpc>
                <a:spcPct val="90000"/>
              </a:lnSpc>
              <a:spcBef>
                <a:spcPts val="0"/>
              </a:spcBef>
              <a:spcAft>
                <a:spcPts val="0"/>
              </a:spcAft>
              <a:buClr>
                <a:srgbClr val="000000"/>
              </a:buClr>
              <a:buSzPts val="1800"/>
              <a:buFont typeface="Arial"/>
              <a:buChar char="•"/>
            </a:pPr>
            <a:r>
              <a:rPr lang="en-US" sz="1800">
                <a:latin typeface="Arial"/>
                <a:ea typeface="Arial"/>
                <a:cs typeface="Arial"/>
                <a:sym typeface="Arial"/>
              </a:rPr>
              <a:t>less calcium liberated from bones</a:t>
            </a:r>
            <a:endParaRPr/>
          </a:p>
          <a:p>
            <a:pPr indent="-285750" lvl="1" marL="742950" rtl="0" algn="l">
              <a:lnSpc>
                <a:spcPct val="90000"/>
              </a:lnSpc>
              <a:spcBef>
                <a:spcPts val="0"/>
              </a:spcBef>
              <a:spcAft>
                <a:spcPts val="0"/>
              </a:spcAft>
              <a:buClr>
                <a:srgbClr val="000000"/>
              </a:buClr>
              <a:buSzPts val="2000"/>
              <a:buFont typeface="Arial"/>
              <a:buChar char="–"/>
            </a:pPr>
            <a:r>
              <a:rPr b="1" lang="en-US" sz="2000">
                <a:latin typeface="Arial"/>
                <a:ea typeface="Arial"/>
                <a:cs typeface="Arial"/>
                <a:sym typeface="Arial"/>
              </a:rPr>
              <a:t>osteoblast stimulation</a:t>
            </a:r>
            <a:endParaRPr/>
          </a:p>
          <a:p>
            <a:pPr indent="-228600" lvl="2" marL="1143000" rtl="0" algn="l">
              <a:lnSpc>
                <a:spcPct val="90000"/>
              </a:lnSpc>
              <a:spcBef>
                <a:spcPts val="0"/>
              </a:spcBef>
              <a:spcAft>
                <a:spcPts val="0"/>
              </a:spcAft>
              <a:buClr>
                <a:srgbClr val="000000"/>
              </a:buClr>
              <a:buSzPts val="1800"/>
              <a:buFont typeface="Arial"/>
              <a:buChar char="•"/>
            </a:pPr>
            <a:r>
              <a:rPr lang="en-US" sz="1800">
                <a:latin typeface="Arial"/>
                <a:ea typeface="Arial"/>
                <a:cs typeface="Arial"/>
                <a:sym typeface="Arial"/>
              </a:rPr>
              <a:t>increases the number and activity of osteoblasts</a:t>
            </a:r>
            <a:endParaRPr/>
          </a:p>
          <a:p>
            <a:pPr indent="-228600" lvl="2" marL="1143000" rtl="0" algn="l">
              <a:lnSpc>
                <a:spcPct val="90000"/>
              </a:lnSpc>
              <a:spcBef>
                <a:spcPts val="0"/>
              </a:spcBef>
              <a:spcAft>
                <a:spcPts val="0"/>
              </a:spcAft>
              <a:buClr>
                <a:srgbClr val="000000"/>
              </a:buClr>
              <a:buSzPts val="1800"/>
              <a:buFont typeface="Arial"/>
              <a:buChar char="•"/>
            </a:pPr>
            <a:r>
              <a:rPr lang="en-US" sz="1800">
                <a:latin typeface="Arial"/>
                <a:ea typeface="Arial"/>
                <a:cs typeface="Arial"/>
                <a:sym typeface="Arial"/>
              </a:rPr>
              <a:t>deposits calcium into the skeleton</a:t>
            </a:r>
            <a:endParaRPr/>
          </a:p>
          <a:p>
            <a:pPr indent="-114300" lvl="2" marL="1143000" rtl="0" algn="l">
              <a:lnSpc>
                <a:spcPct val="90000"/>
              </a:lnSpc>
              <a:spcBef>
                <a:spcPts val="0"/>
              </a:spcBef>
              <a:spcAft>
                <a:spcPts val="0"/>
              </a:spcAft>
              <a:buClr>
                <a:srgbClr val="000000"/>
              </a:buClr>
              <a:buSzPts val="1800"/>
              <a:buFont typeface="Arial"/>
              <a:buNone/>
            </a:pPr>
            <a:r>
              <a:t/>
            </a:r>
            <a:endParaRPr sz="1800">
              <a:latin typeface="Arial"/>
              <a:ea typeface="Arial"/>
              <a:cs typeface="Arial"/>
              <a:sym typeface="Arial"/>
            </a:endParaRPr>
          </a:p>
          <a:p>
            <a:pPr indent="-342900" lvl="0" marL="342900" rtl="0" algn="l">
              <a:lnSpc>
                <a:spcPct val="90000"/>
              </a:lnSpc>
              <a:spcBef>
                <a:spcPts val="500"/>
              </a:spcBef>
              <a:spcAft>
                <a:spcPts val="0"/>
              </a:spcAft>
              <a:buClr>
                <a:srgbClr val="000000"/>
              </a:buClr>
              <a:buSzPts val="2400"/>
              <a:buFont typeface="Arial"/>
              <a:buChar char="•"/>
            </a:pPr>
            <a:r>
              <a:rPr lang="en-US" sz="2400">
                <a:latin typeface="Arial"/>
                <a:ea typeface="Arial"/>
                <a:cs typeface="Arial"/>
                <a:sym typeface="Arial"/>
              </a:rPr>
              <a:t>important in children, weak effect in adults</a:t>
            </a:r>
            <a:endParaRPr/>
          </a:p>
          <a:p>
            <a:pPr indent="-285750" lvl="1" marL="742950" rtl="0" algn="l">
              <a:lnSpc>
                <a:spcPct val="90000"/>
              </a:lnSpc>
              <a:spcBef>
                <a:spcPts val="0"/>
              </a:spcBef>
              <a:spcAft>
                <a:spcPts val="0"/>
              </a:spcAft>
              <a:buClr>
                <a:srgbClr val="000000"/>
              </a:buClr>
              <a:buSzPts val="2000"/>
              <a:buFont typeface="Arial"/>
              <a:buChar char="–"/>
            </a:pPr>
            <a:r>
              <a:rPr lang="en-US" sz="2000">
                <a:latin typeface="Arial"/>
                <a:ea typeface="Arial"/>
                <a:cs typeface="Arial"/>
                <a:sym typeface="Arial"/>
              </a:rPr>
              <a:t>osteoclasts more active in children due to faster remodeling</a:t>
            </a:r>
            <a:endParaRPr/>
          </a:p>
          <a:p>
            <a:pPr indent="-285750" lvl="1" marL="742950" rtl="0" algn="l">
              <a:lnSpc>
                <a:spcPct val="90000"/>
              </a:lnSpc>
              <a:spcBef>
                <a:spcPts val="0"/>
              </a:spcBef>
              <a:spcAft>
                <a:spcPts val="0"/>
              </a:spcAft>
              <a:buClr>
                <a:srgbClr val="000000"/>
              </a:buClr>
              <a:buSzPts val="2000"/>
              <a:buFont typeface="Arial"/>
              <a:buChar char="–"/>
            </a:pPr>
            <a:r>
              <a:rPr lang="en-US" sz="2000">
                <a:latin typeface="Arial"/>
                <a:ea typeface="Arial"/>
                <a:cs typeface="Arial"/>
                <a:sym typeface="Arial"/>
              </a:rPr>
              <a:t>deficiency does not cause disease in adults</a:t>
            </a:r>
            <a:endParaRPr/>
          </a:p>
          <a:p>
            <a:pPr indent="-158750" lvl="1" marL="742950" rtl="0" algn="l">
              <a:lnSpc>
                <a:spcPct val="90000"/>
              </a:lnSpc>
              <a:spcBef>
                <a:spcPts val="0"/>
              </a:spcBef>
              <a:spcAft>
                <a:spcPts val="0"/>
              </a:spcAft>
              <a:buClr>
                <a:srgbClr val="000000"/>
              </a:buClr>
              <a:buSzPts val="2000"/>
              <a:buFont typeface="Arial"/>
              <a:buNone/>
            </a:pPr>
            <a:r>
              <a:t/>
            </a:r>
            <a:endParaRPr sz="2000">
              <a:latin typeface="Arial"/>
              <a:ea typeface="Arial"/>
              <a:cs typeface="Arial"/>
              <a:sym typeface="Arial"/>
            </a:endParaRPr>
          </a:p>
          <a:p>
            <a:pPr indent="-342900" lvl="0" marL="342900" rtl="0" algn="l">
              <a:lnSpc>
                <a:spcPct val="90000"/>
              </a:lnSpc>
              <a:spcBef>
                <a:spcPts val="500"/>
              </a:spcBef>
              <a:spcAft>
                <a:spcPts val="0"/>
              </a:spcAft>
              <a:buClr>
                <a:srgbClr val="000000"/>
              </a:buClr>
              <a:buSzPts val="2400"/>
              <a:buFont typeface="Arial"/>
              <a:buChar char="•"/>
            </a:pPr>
            <a:r>
              <a:rPr lang="en-US" sz="2400">
                <a:latin typeface="Arial"/>
                <a:ea typeface="Arial"/>
                <a:cs typeface="Arial"/>
                <a:sym typeface="Arial"/>
              </a:rPr>
              <a:t>reduces bone loss in women during pregnancy &amp; lactation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grpSp>
        <p:nvGrpSpPr>
          <p:cNvPr id="118" name="Google Shape;118;p4"/>
          <p:cNvGrpSpPr/>
          <p:nvPr/>
        </p:nvGrpSpPr>
        <p:grpSpPr>
          <a:xfrm>
            <a:off x="-74254" y="6205470"/>
            <a:ext cx="12248963" cy="755694"/>
            <a:chOff x="-2" y="-1"/>
            <a:chExt cx="12248961" cy="755693"/>
          </a:xfrm>
        </p:grpSpPr>
        <p:sp>
          <p:nvSpPr>
            <p:cNvPr id="119" name="Google Shape;119;p4"/>
            <p:cNvSpPr/>
            <p:nvPr/>
          </p:nvSpPr>
          <p:spPr>
            <a:xfrm>
              <a:off x="2797111" y="18570"/>
              <a:ext cx="9451848" cy="684189"/>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120" name="Google Shape;120;p4"/>
            <p:cNvSpPr/>
            <p:nvPr/>
          </p:nvSpPr>
          <p:spPr>
            <a:xfrm>
              <a:off x="58513" y="16859"/>
              <a:ext cx="2922815" cy="738833"/>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121" name="Google Shape;121;p4"/>
            <p:cNvPicPr preferRelativeResize="0"/>
            <p:nvPr/>
          </p:nvPicPr>
          <p:blipFill rotWithShape="1">
            <a:blip r:embed="rId3">
              <a:alphaModFix/>
            </a:blip>
            <a:srcRect b="0" l="0" r="0" t="0"/>
            <a:stretch/>
          </p:blipFill>
          <p:spPr>
            <a:xfrm>
              <a:off x="-2" y="-1"/>
              <a:ext cx="704323" cy="613864"/>
            </a:xfrm>
            <a:prstGeom prst="rect">
              <a:avLst/>
            </a:prstGeom>
            <a:noFill/>
            <a:ln>
              <a:noFill/>
            </a:ln>
          </p:spPr>
        </p:pic>
        <p:sp>
          <p:nvSpPr>
            <p:cNvPr id="122" name="Google Shape;122;p4"/>
            <p:cNvSpPr txBox="1"/>
            <p:nvPr/>
          </p:nvSpPr>
          <p:spPr>
            <a:xfrm>
              <a:off x="696105" y="153861"/>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pic>
        <p:nvPicPr>
          <p:cNvPr descr="bone cell.jpg" id="123" name="Google Shape;123;p4"/>
          <p:cNvPicPr preferRelativeResize="0"/>
          <p:nvPr/>
        </p:nvPicPr>
        <p:blipFill rotWithShape="1">
          <a:blip r:embed="rId4">
            <a:alphaModFix/>
          </a:blip>
          <a:srcRect b="0" l="0" r="0" t="0"/>
          <a:stretch/>
        </p:blipFill>
        <p:spPr>
          <a:xfrm>
            <a:off x="1444724" y="81557"/>
            <a:ext cx="8636001" cy="6070602"/>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60"/>
          <p:cNvSpPr txBox="1"/>
          <p:nvPr>
            <p:ph idx="4294967295" type="sldNum"/>
          </p:nvPr>
        </p:nvSpPr>
        <p:spPr>
          <a:xfrm>
            <a:off x="1013114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latin typeface="Arial"/>
                <a:ea typeface="Arial"/>
                <a:cs typeface="Arial"/>
                <a:sym typeface="Arial"/>
              </a:rPr>
              <a:t>‹#›</a:t>
            </a:fld>
            <a:endParaRPr/>
          </a:p>
        </p:txBody>
      </p:sp>
      <p:sp>
        <p:nvSpPr>
          <p:cNvPr id="851" name="Google Shape;851;p60"/>
          <p:cNvSpPr txBox="1"/>
          <p:nvPr>
            <p:ph idx="4294967295" type="title"/>
          </p:nvPr>
        </p:nvSpPr>
        <p:spPr>
          <a:xfrm>
            <a:off x="1974850" y="76200"/>
            <a:ext cx="8229600" cy="76200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a:latin typeface="Arial"/>
                <a:ea typeface="Arial"/>
                <a:cs typeface="Arial"/>
                <a:sym typeface="Arial"/>
              </a:rPr>
              <a:t>Correction for Hypercalcemia</a:t>
            </a:r>
            <a:endParaRPr/>
          </a:p>
        </p:txBody>
      </p:sp>
      <p:pic>
        <p:nvPicPr>
          <p:cNvPr descr="sal25693_07_18a" id="852" name="Google Shape;852;p60"/>
          <p:cNvPicPr preferRelativeResize="0"/>
          <p:nvPr/>
        </p:nvPicPr>
        <p:blipFill rotWithShape="1">
          <a:blip r:embed="rId3">
            <a:alphaModFix/>
          </a:blip>
          <a:srcRect b="0" l="0" r="0" t="0"/>
          <a:stretch/>
        </p:blipFill>
        <p:spPr>
          <a:xfrm>
            <a:off x="2452686" y="947737"/>
            <a:ext cx="7248527" cy="5454652"/>
          </a:xfrm>
          <a:prstGeom prst="rect">
            <a:avLst/>
          </a:prstGeom>
          <a:noFill/>
          <a:ln>
            <a:noFill/>
          </a:ln>
        </p:spPr>
      </p:pic>
      <p:sp>
        <p:nvSpPr>
          <p:cNvPr id="853" name="Google Shape;853;p60"/>
          <p:cNvSpPr txBox="1"/>
          <p:nvPr/>
        </p:nvSpPr>
        <p:spPr>
          <a:xfrm>
            <a:off x="3695700" y="777876"/>
            <a:ext cx="4810125" cy="20241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854" name="Google Shape;854;p60"/>
          <p:cNvSpPr txBox="1"/>
          <p:nvPr/>
        </p:nvSpPr>
        <p:spPr>
          <a:xfrm>
            <a:off x="2452686" y="6497637"/>
            <a:ext cx="2358679"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(a) Correction for hypercalcemia</a:t>
            </a:r>
            <a:endParaRPr/>
          </a:p>
        </p:txBody>
      </p:sp>
      <p:sp>
        <p:nvSpPr>
          <p:cNvPr id="855" name="Google Shape;855;p60"/>
          <p:cNvSpPr txBox="1"/>
          <p:nvPr/>
        </p:nvSpPr>
        <p:spPr>
          <a:xfrm>
            <a:off x="2717800" y="2811461"/>
            <a:ext cx="749325" cy="35061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Calcitonin</a:t>
            </a:r>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secretion</a:t>
            </a:r>
            <a:endParaRPr/>
          </a:p>
        </p:txBody>
      </p:sp>
      <p:sp>
        <p:nvSpPr>
          <p:cNvPr id="856" name="Google Shape;856;p60"/>
          <p:cNvSpPr txBox="1"/>
          <p:nvPr/>
        </p:nvSpPr>
        <p:spPr>
          <a:xfrm>
            <a:off x="4728939" y="1373187"/>
            <a:ext cx="797372" cy="35061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Blood Ca</a:t>
            </a:r>
            <a:r>
              <a:rPr b="1" baseline="30000" i="0" lang="en-US" sz="1200" u="none" cap="none" strike="noStrike">
                <a:solidFill>
                  <a:srgbClr val="000000"/>
                </a:solidFill>
                <a:latin typeface="Arial"/>
                <a:ea typeface="Arial"/>
                <a:cs typeface="Arial"/>
                <a:sym typeface="Arial"/>
              </a:rPr>
              <a:t>2+</a:t>
            </a:r>
            <a:endParaRPr b="0" baseline="30000" i="0" sz="1800" u="none" cap="none" strike="noStrike">
              <a:solidFill>
                <a:srgbClr val="000000"/>
              </a:solidFill>
              <a:latin typeface="Merriweather Sans"/>
              <a:ea typeface="Merriweather Sans"/>
              <a:cs typeface="Merriweather Sans"/>
              <a:sym typeface="Merriweather Sans"/>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excess</a:t>
            </a:r>
            <a:endParaRPr/>
          </a:p>
        </p:txBody>
      </p:sp>
      <p:sp>
        <p:nvSpPr>
          <p:cNvPr id="857" name="Google Shape;857;p60"/>
          <p:cNvSpPr txBox="1"/>
          <p:nvPr/>
        </p:nvSpPr>
        <p:spPr>
          <a:xfrm>
            <a:off x="7130826" y="1373187"/>
            <a:ext cx="797373" cy="52841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Blood Ca</a:t>
            </a:r>
            <a:r>
              <a:rPr b="1" baseline="30000" i="0" lang="en-US" sz="1200" u="none" cap="none" strike="noStrike">
                <a:solidFill>
                  <a:srgbClr val="000000"/>
                </a:solidFill>
                <a:latin typeface="Arial"/>
                <a:ea typeface="Arial"/>
                <a:cs typeface="Arial"/>
                <a:sym typeface="Arial"/>
              </a:rPr>
              <a:t>2+</a:t>
            </a:r>
            <a:endParaRPr b="0" baseline="30000" i="0" sz="1800" u="none" cap="none" strike="noStrike">
              <a:solidFill>
                <a:srgbClr val="000000"/>
              </a:solidFill>
              <a:latin typeface="Merriweather Sans"/>
              <a:ea typeface="Merriweather Sans"/>
              <a:cs typeface="Merriweather Sans"/>
              <a:sym typeface="Merriweather Sans"/>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returns to</a:t>
            </a:r>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normal</a:t>
            </a:r>
            <a:endParaRPr/>
          </a:p>
        </p:txBody>
      </p:sp>
      <p:sp>
        <p:nvSpPr>
          <p:cNvPr id="858" name="Google Shape;858;p60"/>
          <p:cNvSpPr txBox="1"/>
          <p:nvPr/>
        </p:nvSpPr>
        <p:spPr>
          <a:xfrm>
            <a:off x="4805486" y="3916362"/>
            <a:ext cx="766515" cy="52841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Reduced</a:t>
            </a:r>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osteoclast</a:t>
            </a:r>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activity</a:t>
            </a:r>
            <a:endParaRPr/>
          </a:p>
        </p:txBody>
      </p:sp>
      <p:sp>
        <p:nvSpPr>
          <p:cNvPr id="859" name="Google Shape;859;p60"/>
          <p:cNvSpPr txBox="1"/>
          <p:nvPr/>
        </p:nvSpPr>
        <p:spPr>
          <a:xfrm>
            <a:off x="6989923" y="4014787"/>
            <a:ext cx="766441" cy="35061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Less bone</a:t>
            </a:r>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resorption</a:t>
            </a:r>
            <a:endParaRPr/>
          </a:p>
        </p:txBody>
      </p:sp>
      <p:sp>
        <p:nvSpPr>
          <p:cNvPr id="860" name="Google Shape;860;p60"/>
          <p:cNvSpPr txBox="1"/>
          <p:nvPr/>
        </p:nvSpPr>
        <p:spPr>
          <a:xfrm>
            <a:off x="4804494" y="5700712"/>
            <a:ext cx="774850" cy="52841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Increased</a:t>
            </a:r>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osteoblast</a:t>
            </a:r>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activity</a:t>
            </a:r>
            <a:endParaRPr/>
          </a:p>
        </p:txBody>
      </p:sp>
      <p:sp>
        <p:nvSpPr>
          <p:cNvPr id="861" name="Google Shape;861;p60"/>
          <p:cNvSpPr txBox="1"/>
          <p:nvPr/>
        </p:nvSpPr>
        <p:spPr>
          <a:xfrm>
            <a:off x="6916736" y="5800725"/>
            <a:ext cx="783184" cy="3506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More bone</a:t>
            </a:r>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deposition</a:t>
            </a:r>
            <a:endParaRPr/>
          </a:p>
        </p:txBody>
      </p:sp>
      <p:sp>
        <p:nvSpPr>
          <p:cNvPr id="862" name="Google Shape;862;p60"/>
          <p:cNvSpPr txBox="1"/>
          <p:nvPr/>
        </p:nvSpPr>
        <p:spPr>
          <a:xfrm>
            <a:off x="6157912" y="6272213"/>
            <a:ext cx="1672899" cy="41249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7.18a</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61"/>
          <p:cNvSpPr txBox="1"/>
          <p:nvPr>
            <p:ph idx="4294967295" type="sldNum"/>
          </p:nvPr>
        </p:nvSpPr>
        <p:spPr>
          <a:xfrm>
            <a:off x="1013114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latin typeface="Arial"/>
                <a:ea typeface="Arial"/>
                <a:cs typeface="Arial"/>
                <a:sym typeface="Arial"/>
              </a:rPr>
              <a:t>‹#›</a:t>
            </a:fld>
            <a:endParaRPr/>
          </a:p>
        </p:txBody>
      </p:sp>
      <p:sp>
        <p:nvSpPr>
          <p:cNvPr id="868" name="Google Shape;868;p61"/>
          <p:cNvSpPr txBox="1"/>
          <p:nvPr>
            <p:ph idx="4294967295" type="title"/>
          </p:nvPr>
        </p:nvSpPr>
        <p:spPr>
          <a:xfrm>
            <a:off x="1974850" y="-2"/>
            <a:ext cx="8229600" cy="1143004"/>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a:latin typeface="Arial"/>
                <a:ea typeface="Arial"/>
                <a:cs typeface="Arial"/>
                <a:sym typeface="Arial"/>
              </a:rPr>
              <a:t>Parathyroid Hormone</a:t>
            </a:r>
            <a:endParaRPr/>
          </a:p>
        </p:txBody>
      </p:sp>
      <p:sp>
        <p:nvSpPr>
          <p:cNvPr id="869" name="Google Shape;869;p61"/>
          <p:cNvSpPr txBox="1"/>
          <p:nvPr>
            <p:ph idx="4294967295" type="body"/>
          </p:nvPr>
        </p:nvSpPr>
        <p:spPr>
          <a:xfrm>
            <a:off x="713877" y="1131886"/>
            <a:ext cx="10145964" cy="5029203"/>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000000"/>
              </a:buClr>
              <a:buSzPts val="2400"/>
              <a:buFont typeface="Arial"/>
              <a:buChar char="•"/>
            </a:pPr>
            <a:r>
              <a:rPr b="1" lang="en-US" sz="2400">
                <a:latin typeface="Arial"/>
                <a:ea typeface="Arial"/>
                <a:cs typeface="Arial"/>
                <a:sym typeface="Arial"/>
              </a:rPr>
              <a:t>parathyroid hormone </a:t>
            </a:r>
            <a:r>
              <a:rPr b="0" lang="en-US"/>
              <a:t>(PTH) – secreted by the parathyroid glands which adhere to the posterior surface of thyroid gland</a:t>
            </a:r>
            <a:endParaRPr/>
          </a:p>
          <a:p>
            <a:pPr indent="-190500" lvl="0" marL="342900" rtl="0" algn="l">
              <a:lnSpc>
                <a:spcPct val="90000"/>
              </a:lnSpc>
              <a:spcBef>
                <a:spcPts val="700"/>
              </a:spcBef>
              <a:spcAft>
                <a:spcPts val="0"/>
              </a:spcAft>
              <a:buClr>
                <a:srgbClr val="000000"/>
              </a:buClr>
              <a:buSzPts val="2400"/>
              <a:buFont typeface="Arial"/>
              <a:buNone/>
            </a:pPr>
            <a:r>
              <a:t/>
            </a:r>
            <a:endParaRPr b="0"/>
          </a:p>
          <a:p>
            <a:pPr indent="-342900" lvl="0" marL="342900" rtl="0" algn="l">
              <a:lnSpc>
                <a:spcPct val="90000"/>
              </a:lnSpc>
              <a:spcBef>
                <a:spcPts val="500"/>
              </a:spcBef>
              <a:spcAft>
                <a:spcPts val="0"/>
              </a:spcAft>
              <a:buClr>
                <a:srgbClr val="000000"/>
              </a:buClr>
              <a:buSzPts val="2400"/>
              <a:buFont typeface="Arial"/>
              <a:buChar char="•"/>
            </a:pPr>
            <a:r>
              <a:rPr lang="en-US" sz="2400">
                <a:latin typeface="Arial"/>
                <a:ea typeface="Arial"/>
                <a:cs typeface="Arial"/>
                <a:sym typeface="Arial"/>
              </a:rPr>
              <a:t>PTH released with low calcium blood levels</a:t>
            </a:r>
            <a:endParaRPr/>
          </a:p>
          <a:p>
            <a:pPr indent="-190500" lvl="0" marL="342900" rtl="0" algn="l">
              <a:lnSpc>
                <a:spcPct val="90000"/>
              </a:lnSpc>
              <a:spcBef>
                <a:spcPts val="700"/>
              </a:spcBef>
              <a:spcAft>
                <a:spcPts val="0"/>
              </a:spcAft>
              <a:buClr>
                <a:srgbClr val="000000"/>
              </a:buClr>
              <a:buSzPts val="2400"/>
              <a:buFont typeface="Arial"/>
              <a:buNone/>
            </a:pPr>
            <a:r>
              <a:t/>
            </a:r>
            <a:endParaRPr sz="2400">
              <a:latin typeface="Arial"/>
              <a:ea typeface="Arial"/>
              <a:cs typeface="Arial"/>
              <a:sym typeface="Arial"/>
            </a:endParaRPr>
          </a:p>
          <a:p>
            <a:pPr indent="-342900" lvl="0" marL="342900" rtl="0" algn="l">
              <a:lnSpc>
                <a:spcPct val="90000"/>
              </a:lnSpc>
              <a:spcBef>
                <a:spcPts val="500"/>
              </a:spcBef>
              <a:spcAft>
                <a:spcPts val="0"/>
              </a:spcAft>
              <a:buClr>
                <a:srgbClr val="000000"/>
              </a:buClr>
              <a:buSzPts val="2400"/>
              <a:buFont typeface="Arial"/>
              <a:buChar char="•"/>
            </a:pPr>
            <a:r>
              <a:rPr b="1" lang="en-US" sz="2400">
                <a:latin typeface="Arial"/>
                <a:ea typeface="Arial"/>
                <a:cs typeface="Arial"/>
                <a:sym typeface="Arial"/>
              </a:rPr>
              <a:t>PTH raises calcium blood level </a:t>
            </a:r>
            <a:r>
              <a:rPr b="0" lang="en-US"/>
              <a:t>by four mechanisms</a:t>
            </a:r>
            <a:endParaRPr/>
          </a:p>
          <a:p>
            <a:pPr indent="-285750" lvl="1" marL="742950" rtl="0" algn="l">
              <a:lnSpc>
                <a:spcPct val="90000"/>
              </a:lnSpc>
              <a:spcBef>
                <a:spcPts val="0"/>
              </a:spcBef>
              <a:spcAft>
                <a:spcPts val="0"/>
              </a:spcAft>
              <a:buClr>
                <a:srgbClr val="000000"/>
              </a:buClr>
              <a:buSzPts val="2000"/>
              <a:buFont typeface="Arial"/>
              <a:buChar char="–"/>
            </a:pPr>
            <a:r>
              <a:rPr lang="en-US" sz="2000">
                <a:latin typeface="Arial"/>
                <a:ea typeface="Arial"/>
                <a:cs typeface="Arial"/>
                <a:sym typeface="Arial"/>
              </a:rPr>
              <a:t>binds to receptors on osteoblasts</a:t>
            </a:r>
            <a:endParaRPr/>
          </a:p>
          <a:p>
            <a:pPr indent="-228600" lvl="2" marL="1143000" rtl="0" algn="l">
              <a:lnSpc>
                <a:spcPct val="90000"/>
              </a:lnSpc>
              <a:spcBef>
                <a:spcPts val="0"/>
              </a:spcBef>
              <a:spcAft>
                <a:spcPts val="0"/>
              </a:spcAft>
              <a:buClr>
                <a:srgbClr val="000000"/>
              </a:buClr>
              <a:buSzPts val="1800"/>
              <a:buFont typeface="Arial"/>
              <a:buChar char="•"/>
            </a:pPr>
            <a:r>
              <a:rPr lang="en-US" sz="1800">
                <a:latin typeface="Arial"/>
                <a:ea typeface="Arial"/>
                <a:cs typeface="Arial"/>
                <a:sym typeface="Arial"/>
              </a:rPr>
              <a:t>stimulating them to secrete RANKL which raises the osteoclast population</a:t>
            </a:r>
            <a:endParaRPr sz="1600"/>
          </a:p>
          <a:p>
            <a:pPr indent="-285750" lvl="1" marL="742950" rtl="0" algn="l">
              <a:lnSpc>
                <a:spcPct val="90000"/>
              </a:lnSpc>
              <a:spcBef>
                <a:spcPts val="0"/>
              </a:spcBef>
              <a:spcAft>
                <a:spcPts val="0"/>
              </a:spcAft>
              <a:buClr>
                <a:srgbClr val="000000"/>
              </a:buClr>
              <a:buSzPts val="2000"/>
              <a:buFont typeface="Arial"/>
              <a:buChar char="–"/>
            </a:pPr>
            <a:r>
              <a:rPr lang="en-US" sz="2000">
                <a:latin typeface="Arial"/>
                <a:ea typeface="Arial"/>
                <a:cs typeface="Arial"/>
                <a:sym typeface="Arial"/>
              </a:rPr>
              <a:t>promotes calcium reabsorption by the kidneys, less lost in urine</a:t>
            </a:r>
            <a:endParaRPr/>
          </a:p>
          <a:p>
            <a:pPr indent="-285750" lvl="1" marL="742950" rtl="0" algn="l">
              <a:lnSpc>
                <a:spcPct val="90000"/>
              </a:lnSpc>
              <a:spcBef>
                <a:spcPts val="0"/>
              </a:spcBef>
              <a:spcAft>
                <a:spcPts val="0"/>
              </a:spcAft>
              <a:buClr>
                <a:srgbClr val="000000"/>
              </a:buClr>
              <a:buSzPts val="2000"/>
              <a:buFont typeface="Arial"/>
              <a:buChar char="–"/>
            </a:pPr>
            <a:r>
              <a:rPr lang="en-US" sz="2000">
                <a:latin typeface="Arial"/>
                <a:ea typeface="Arial"/>
                <a:cs typeface="Arial"/>
                <a:sym typeface="Arial"/>
              </a:rPr>
              <a:t>promotes the final step of calcitriol synthesis in the kidneys, enhancing calcium raising effect of calcitriol</a:t>
            </a:r>
            <a:endParaRPr/>
          </a:p>
          <a:p>
            <a:pPr indent="-285750" lvl="1" marL="742950" rtl="0" algn="l">
              <a:lnSpc>
                <a:spcPct val="90000"/>
              </a:lnSpc>
              <a:spcBef>
                <a:spcPts val="0"/>
              </a:spcBef>
              <a:spcAft>
                <a:spcPts val="0"/>
              </a:spcAft>
              <a:buClr>
                <a:srgbClr val="000000"/>
              </a:buClr>
              <a:buSzPts val="2000"/>
              <a:buFont typeface="Arial"/>
              <a:buChar char="–"/>
            </a:pPr>
            <a:r>
              <a:rPr lang="en-US" sz="2000">
                <a:latin typeface="Arial"/>
                <a:ea typeface="Arial"/>
                <a:cs typeface="Arial"/>
                <a:sym typeface="Arial"/>
              </a:rPr>
              <a:t>inhibits collagen synthesis by osteoblasts, inhibiting bone deposition</a:t>
            </a:r>
            <a:endParaRPr/>
          </a:p>
          <a:p>
            <a:pPr indent="-158750" lvl="1" marL="742950" rtl="0" algn="l">
              <a:lnSpc>
                <a:spcPct val="90000"/>
              </a:lnSpc>
              <a:spcBef>
                <a:spcPts val="0"/>
              </a:spcBef>
              <a:spcAft>
                <a:spcPts val="0"/>
              </a:spcAft>
              <a:buClr>
                <a:srgbClr val="000000"/>
              </a:buClr>
              <a:buSzPts val="2000"/>
              <a:buFont typeface="Arial"/>
              <a:buNone/>
            </a:pPr>
            <a:r>
              <a:t/>
            </a:r>
            <a:endParaRPr sz="2000">
              <a:latin typeface="Arial"/>
              <a:ea typeface="Arial"/>
              <a:cs typeface="Arial"/>
              <a:sym typeface="Arial"/>
            </a:endParaRPr>
          </a:p>
          <a:p>
            <a:pPr indent="-342900" lvl="0" marL="342900" rtl="0" algn="l">
              <a:lnSpc>
                <a:spcPct val="90000"/>
              </a:lnSpc>
              <a:spcBef>
                <a:spcPts val="500"/>
              </a:spcBef>
              <a:spcAft>
                <a:spcPts val="0"/>
              </a:spcAft>
              <a:buClr>
                <a:srgbClr val="000000"/>
              </a:buClr>
              <a:buSzPts val="2400"/>
              <a:buFont typeface="Arial"/>
              <a:buChar char="•"/>
            </a:pPr>
            <a:r>
              <a:rPr lang="en-US" sz="2400">
                <a:latin typeface="Arial"/>
                <a:ea typeface="Arial"/>
                <a:cs typeface="Arial"/>
                <a:sym typeface="Arial"/>
              </a:rPr>
              <a:t>sporadic injection or secretion of low levels of PTH causes bone deposition, and can increase bone mass</a:t>
            </a:r>
            <a:endParaRPr/>
          </a:p>
        </p:txBody>
      </p:sp>
      <p:grpSp>
        <p:nvGrpSpPr>
          <p:cNvPr id="870" name="Google Shape;870;p61"/>
          <p:cNvGrpSpPr/>
          <p:nvPr/>
        </p:nvGrpSpPr>
        <p:grpSpPr>
          <a:xfrm>
            <a:off x="-74252" y="6205471"/>
            <a:ext cx="12248959" cy="755692"/>
            <a:chOff x="-2" y="-2"/>
            <a:chExt cx="12248957" cy="755691"/>
          </a:xfrm>
        </p:grpSpPr>
        <p:sp>
          <p:nvSpPr>
            <p:cNvPr id="871" name="Google Shape;871;p61"/>
            <p:cNvSpPr/>
            <p:nvPr/>
          </p:nvSpPr>
          <p:spPr>
            <a:xfrm>
              <a:off x="2797111" y="18569"/>
              <a:ext cx="9451844" cy="684188"/>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872" name="Google Shape;872;p61"/>
            <p:cNvSpPr/>
            <p:nvPr/>
          </p:nvSpPr>
          <p:spPr>
            <a:xfrm>
              <a:off x="58513" y="16858"/>
              <a:ext cx="2922814" cy="738831"/>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873" name="Google Shape;873;p61"/>
            <p:cNvPicPr preferRelativeResize="0"/>
            <p:nvPr/>
          </p:nvPicPr>
          <p:blipFill rotWithShape="1">
            <a:blip r:embed="rId3">
              <a:alphaModFix/>
            </a:blip>
            <a:srcRect b="0" l="0" r="0" t="0"/>
            <a:stretch/>
          </p:blipFill>
          <p:spPr>
            <a:xfrm>
              <a:off x="-2" y="-2"/>
              <a:ext cx="704322" cy="613863"/>
            </a:xfrm>
            <a:prstGeom prst="rect">
              <a:avLst/>
            </a:prstGeom>
            <a:noFill/>
            <a:ln>
              <a:noFill/>
            </a:ln>
          </p:spPr>
        </p:pic>
        <p:sp>
          <p:nvSpPr>
            <p:cNvPr id="874" name="Google Shape;874;p61"/>
            <p:cNvSpPr txBox="1"/>
            <p:nvPr/>
          </p:nvSpPr>
          <p:spPr>
            <a:xfrm>
              <a:off x="696105" y="25731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p62"/>
          <p:cNvSpPr txBox="1"/>
          <p:nvPr>
            <p:ph idx="4294967295" type="sldNum"/>
          </p:nvPr>
        </p:nvSpPr>
        <p:spPr>
          <a:xfrm>
            <a:off x="1013114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latin typeface="Arial"/>
                <a:ea typeface="Arial"/>
                <a:cs typeface="Arial"/>
                <a:sym typeface="Arial"/>
              </a:rPr>
              <a:t>‹#›</a:t>
            </a:fld>
            <a:endParaRPr/>
          </a:p>
        </p:txBody>
      </p:sp>
      <p:sp>
        <p:nvSpPr>
          <p:cNvPr id="880" name="Google Shape;880;p62"/>
          <p:cNvSpPr txBox="1"/>
          <p:nvPr>
            <p:ph idx="4294967295" type="title"/>
          </p:nvPr>
        </p:nvSpPr>
        <p:spPr>
          <a:xfrm>
            <a:off x="1974850" y="-2"/>
            <a:ext cx="8229600" cy="1143004"/>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a:latin typeface="Arial"/>
                <a:ea typeface="Arial"/>
                <a:cs typeface="Arial"/>
                <a:sym typeface="Arial"/>
              </a:rPr>
              <a:t>Correction for Hypocalcemia</a:t>
            </a:r>
            <a:endParaRPr/>
          </a:p>
        </p:txBody>
      </p:sp>
      <p:pic>
        <p:nvPicPr>
          <p:cNvPr descr="sal25693_07_18b" id="881" name="Google Shape;881;p62"/>
          <p:cNvPicPr preferRelativeResize="0"/>
          <p:nvPr/>
        </p:nvPicPr>
        <p:blipFill rotWithShape="1">
          <a:blip r:embed="rId3">
            <a:alphaModFix/>
          </a:blip>
          <a:srcRect b="0" l="0" r="0" t="0"/>
          <a:stretch/>
        </p:blipFill>
        <p:spPr>
          <a:xfrm>
            <a:off x="3430587" y="1184275"/>
            <a:ext cx="5291138" cy="5326063"/>
          </a:xfrm>
          <a:prstGeom prst="rect">
            <a:avLst/>
          </a:prstGeom>
          <a:noFill/>
          <a:ln>
            <a:noFill/>
          </a:ln>
        </p:spPr>
      </p:pic>
      <p:sp>
        <p:nvSpPr>
          <p:cNvPr id="882" name="Google Shape;882;p62"/>
          <p:cNvSpPr txBox="1"/>
          <p:nvPr/>
        </p:nvSpPr>
        <p:spPr>
          <a:xfrm>
            <a:off x="3344862" y="949325"/>
            <a:ext cx="5467352" cy="20241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883" name="Google Shape;883;p62"/>
          <p:cNvSpPr txBox="1"/>
          <p:nvPr/>
        </p:nvSpPr>
        <p:spPr>
          <a:xfrm>
            <a:off x="3430587" y="6618286"/>
            <a:ext cx="2124094" cy="1478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(b) Correction for hypocalcemia</a:t>
            </a:r>
            <a:endParaRPr/>
          </a:p>
        </p:txBody>
      </p:sp>
      <p:sp>
        <p:nvSpPr>
          <p:cNvPr id="884" name="Google Shape;884;p62"/>
          <p:cNvSpPr txBox="1"/>
          <p:nvPr/>
        </p:nvSpPr>
        <p:spPr>
          <a:xfrm>
            <a:off x="5033962" y="1463675"/>
            <a:ext cx="731983" cy="3002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Blood Ca</a:t>
            </a:r>
            <a:r>
              <a:rPr b="1" baseline="30000" i="0" lang="en-US" sz="1100" u="none" cap="none" strike="noStrike">
                <a:solidFill>
                  <a:srgbClr val="000000"/>
                </a:solidFill>
                <a:latin typeface="Arial"/>
                <a:ea typeface="Arial"/>
                <a:cs typeface="Arial"/>
                <a:sym typeface="Arial"/>
              </a:rPr>
              <a:t>2+</a:t>
            </a:r>
            <a:endParaRPr b="0" baseline="30000" i="0" sz="1800" u="none" cap="none" strike="noStrike">
              <a:solidFill>
                <a:srgbClr val="000000"/>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deficiency</a:t>
            </a:r>
            <a:endParaRPr/>
          </a:p>
        </p:txBody>
      </p:sp>
      <p:sp>
        <p:nvSpPr>
          <p:cNvPr id="885" name="Google Shape;885;p62"/>
          <p:cNvSpPr txBox="1"/>
          <p:nvPr/>
        </p:nvSpPr>
        <p:spPr>
          <a:xfrm>
            <a:off x="3505177" y="2178050"/>
            <a:ext cx="789032" cy="45263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Parathyroid</a:t>
            </a:r>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hormone</a:t>
            </a:r>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secretion</a:t>
            </a:r>
            <a:endParaRPr/>
          </a:p>
        </p:txBody>
      </p:sp>
      <p:sp>
        <p:nvSpPr>
          <p:cNvPr id="886" name="Google Shape;886;p62"/>
          <p:cNvSpPr txBox="1"/>
          <p:nvPr/>
        </p:nvSpPr>
        <p:spPr>
          <a:xfrm>
            <a:off x="5113120" y="2841625"/>
            <a:ext cx="703698" cy="45263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Increased</a:t>
            </a:r>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osteoclast</a:t>
            </a:r>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activity</a:t>
            </a:r>
            <a:endParaRPr/>
          </a:p>
        </p:txBody>
      </p:sp>
      <p:sp>
        <p:nvSpPr>
          <p:cNvPr id="887" name="Google Shape;887;p62"/>
          <p:cNvSpPr txBox="1"/>
          <p:nvPr/>
        </p:nvSpPr>
        <p:spPr>
          <a:xfrm>
            <a:off x="6765852" y="1425575"/>
            <a:ext cx="731983" cy="45263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Blood Ca</a:t>
            </a:r>
            <a:r>
              <a:rPr b="1" baseline="30000" i="0" lang="en-US" sz="1100" u="none" cap="none" strike="noStrike">
                <a:solidFill>
                  <a:srgbClr val="000000"/>
                </a:solidFill>
                <a:latin typeface="Arial"/>
                <a:ea typeface="Arial"/>
                <a:cs typeface="Arial"/>
                <a:sym typeface="Arial"/>
              </a:rPr>
              <a:t>2+</a:t>
            </a:r>
            <a:endParaRPr b="0" baseline="30000" i="0" sz="1800" u="none" cap="none" strike="noStrike">
              <a:solidFill>
                <a:srgbClr val="000000"/>
              </a:solidFill>
              <a:latin typeface="Merriweather Sans"/>
              <a:ea typeface="Merriweather Sans"/>
              <a:cs typeface="Merriweather Sans"/>
              <a:sym typeface="Merriweather Sans"/>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returns to</a:t>
            </a:r>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normal</a:t>
            </a:r>
            <a:endParaRPr/>
          </a:p>
        </p:txBody>
      </p:sp>
      <p:sp>
        <p:nvSpPr>
          <p:cNvPr id="888" name="Google Shape;888;p62"/>
          <p:cNvSpPr txBox="1"/>
          <p:nvPr/>
        </p:nvSpPr>
        <p:spPr>
          <a:xfrm>
            <a:off x="6623050" y="2913061"/>
            <a:ext cx="718977" cy="3002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More bone</a:t>
            </a:r>
            <a:endParaRPr/>
          </a:p>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resorption</a:t>
            </a:r>
            <a:endParaRPr/>
          </a:p>
        </p:txBody>
      </p:sp>
      <p:sp>
        <p:nvSpPr>
          <p:cNvPr id="889" name="Google Shape;889;p62"/>
          <p:cNvSpPr txBox="1"/>
          <p:nvPr/>
        </p:nvSpPr>
        <p:spPr>
          <a:xfrm>
            <a:off x="6623050" y="3984625"/>
            <a:ext cx="718909" cy="3002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Less bone</a:t>
            </a:r>
            <a:endParaRPr/>
          </a:p>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deposition</a:t>
            </a:r>
            <a:endParaRPr/>
          </a:p>
        </p:txBody>
      </p:sp>
      <p:sp>
        <p:nvSpPr>
          <p:cNvPr id="890" name="Google Shape;890;p62"/>
          <p:cNvSpPr txBox="1"/>
          <p:nvPr/>
        </p:nvSpPr>
        <p:spPr>
          <a:xfrm>
            <a:off x="6519887" y="4987925"/>
            <a:ext cx="1006426" cy="45263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Prevention of</a:t>
            </a:r>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hydroxyapatite</a:t>
            </a:r>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formation</a:t>
            </a:r>
            <a:endParaRPr/>
          </a:p>
        </p:txBody>
      </p:sp>
      <p:sp>
        <p:nvSpPr>
          <p:cNvPr id="891" name="Google Shape;891;p62"/>
          <p:cNvSpPr txBox="1"/>
          <p:nvPr/>
        </p:nvSpPr>
        <p:spPr>
          <a:xfrm>
            <a:off x="5036322" y="4975225"/>
            <a:ext cx="858881" cy="45263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More urinary</a:t>
            </a:r>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phosphate</a:t>
            </a:r>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excretion</a:t>
            </a:r>
            <a:endParaRPr/>
          </a:p>
        </p:txBody>
      </p:sp>
      <p:sp>
        <p:nvSpPr>
          <p:cNvPr id="892" name="Google Shape;892;p62"/>
          <p:cNvSpPr txBox="1"/>
          <p:nvPr/>
        </p:nvSpPr>
        <p:spPr>
          <a:xfrm>
            <a:off x="5110094" y="3910012"/>
            <a:ext cx="711337" cy="45263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Reduced</a:t>
            </a:r>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osteoblast</a:t>
            </a:r>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activity</a:t>
            </a:r>
            <a:endParaRPr/>
          </a:p>
        </p:txBody>
      </p:sp>
      <p:sp>
        <p:nvSpPr>
          <p:cNvPr id="893" name="Google Shape;893;p62"/>
          <p:cNvSpPr txBox="1"/>
          <p:nvPr/>
        </p:nvSpPr>
        <p:spPr>
          <a:xfrm>
            <a:off x="6569604" y="6042025"/>
            <a:ext cx="905403" cy="30023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Conservation</a:t>
            </a:r>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   of calcium</a:t>
            </a:r>
            <a:endParaRPr/>
          </a:p>
        </p:txBody>
      </p:sp>
      <p:sp>
        <p:nvSpPr>
          <p:cNvPr id="894" name="Google Shape;894;p62"/>
          <p:cNvSpPr txBox="1"/>
          <p:nvPr/>
        </p:nvSpPr>
        <p:spPr>
          <a:xfrm>
            <a:off x="5043201" y="6015037"/>
            <a:ext cx="843534" cy="45263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Less urinary</a:t>
            </a:r>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calcium</a:t>
            </a:r>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excretion</a:t>
            </a:r>
            <a:endParaRPr/>
          </a:p>
        </p:txBody>
      </p:sp>
      <p:sp>
        <p:nvSpPr>
          <p:cNvPr id="895" name="Google Shape;895;p62"/>
          <p:cNvSpPr txBox="1"/>
          <p:nvPr/>
        </p:nvSpPr>
        <p:spPr>
          <a:xfrm>
            <a:off x="8721725" y="5734051"/>
            <a:ext cx="1672899" cy="41249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7.18b</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grpSp>
        <p:nvGrpSpPr>
          <p:cNvPr id="900" name="Google Shape;900;p63"/>
          <p:cNvGrpSpPr/>
          <p:nvPr/>
        </p:nvGrpSpPr>
        <p:grpSpPr>
          <a:xfrm>
            <a:off x="-74252" y="6205471"/>
            <a:ext cx="12248959" cy="755692"/>
            <a:chOff x="-2" y="-2"/>
            <a:chExt cx="12248957" cy="755691"/>
          </a:xfrm>
        </p:grpSpPr>
        <p:sp>
          <p:nvSpPr>
            <p:cNvPr id="901" name="Google Shape;901;p63"/>
            <p:cNvSpPr/>
            <p:nvPr/>
          </p:nvSpPr>
          <p:spPr>
            <a:xfrm>
              <a:off x="2797111" y="18569"/>
              <a:ext cx="9451844" cy="684188"/>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902" name="Google Shape;902;p63"/>
            <p:cNvSpPr/>
            <p:nvPr/>
          </p:nvSpPr>
          <p:spPr>
            <a:xfrm>
              <a:off x="58513" y="16858"/>
              <a:ext cx="2922814" cy="738831"/>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903" name="Google Shape;903;p63"/>
            <p:cNvPicPr preferRelativeResize="0"/>
            <p:nvPr/>
          </p:nvPicPr>
          <p:blipFill rotWithShape="1">
            <a:blip r:embed="rId3">
              <a:alphaModFix/>
            </a:blip>
            <a:srcRect b="0" l="0" r="0" t="0"/>
            <a:stretch/>
          </p:blipFill>
          <p:spPr>
            <a:xfrm>
              <a:off x="-2" y="-2"/>
              <a:ext cx="704322" cy="613863"/>
            </a:xfrm>
            <a:prstGeom prst="rect">
              <a:avLst/>
            </a:prstGeom>
            <a:noFill/>
            <a:ln>
              <a:noFill/>
            </a:ln>
          </p:spPr>
        </p:pic>
        <p:sp>
          <p:nvSpPr>
            <p:cNvPr id="904" name="Google Shape;904;p63"/>
            <p:cNvSpPr txBox="1"/>
            <p:nvPr/>
          </p:nvSpPr>
          <p:spPr>
            <a:xfrm>
              <a:off x="696105" y="25731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pic>
        <p:nvPicPr>
          <p:cNvPr descr="sal78259_07_15" id="905" name="Google Shape;905;p63"/>
          <p:cNvPicPr preferRelativeResize="0"/>
          <p:nvPr/>
        </p:nvPicPr>
        <p:blipFill rotWithShape="1">
          <a:blip r:embed="rId4">
            <a:alphaModFix/>
          </a:blip>
          <a:srcRect b="0" l="0" r="0" t="0"/>
          <a:stretch/>
        </p:blipFill>
        <p:spPr>
          <a:xfrm>
            <a:off x="1016000" y="1378059"/>
            <a:ext cx="9766797" cy="4557494"/>
          </a:xfrm>
          <a:prstGeom prst="rect">
            <a:avLst/>
          </a:prstGeom>
          <a:noFill/>
          <a:ln>
            <a:noFill/>
          </a:ln>
        </p:spPr>
      </p:pic>
      <p:sp>
        <p:nvSpPr>
          <p:cNvPr id="906" name="Google Shape;906;p63"/>
          <p:cNvSpPr txBox="1"/>
          <p:nvPr/>
        </p:nvSpPr>
        <p:spPr>
          <a:xfrm>
            <a:off x="2125160" y="257235"/>
            <a:ext cx="9047820" cy="8382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2400"/>
              <a:buFont typeface="Helvetica Neue"/>
              <a:buNone/>
            </a:pPr>
            <a:r>
              <a:rPr b="0" i="0" lang="en-US" sz="2400" u="none" cap="none" strike="noStrike">
                <a:solidFill>
                  <a:srgbClr val="000000"/>
                </a:solidFill>
                <a:latin typeface="Helvetica Neue"/>
                <a:ea typeface="Helvetica Neue"/>
                <a:cs typeface="Helvetica Neue"/>
                <a:sym typeface="Helvetica Neue"/>
              </a:rPr>
              <a:t>Describe the effects caused when the parathyroid gland fails to respond to calcium bound to its receptors.</a:t>
            </a:r>
            <a:endParaRPr/>
          </a:p>
        </p:txBody>
      </p:sp>
      <p:grpSp>
        <p:nvGrpSpPr>
          <p:cNvPr id="907" name="Google Shape;907;p63"/>
          <p:cNvGrpSpPr/>
          <p:nvPr/>
        </p:nvGrpSpPr>
        <p:grpSpPr>
          <a:xfrm>
            <a:off x="490528" y="327084"/>
            <a:ext cx="980376" cy="1007343"/>
            <a:chOff x="-1" y="-2"/>
            <a:chExt cx="980375" cy="1007341"/>
          </a:xfrm>
        </p:grpSpPr>
        <p:sp>
          <p:nvSpPr>
            <p:cNvPr id="908" name="Google Shape;908;p63"/>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909" name="Google Shape;909;p63"/>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910" name="Google Shape;910;p63"/>
            <p:cNvGrpSpPr/>
            <p:nvPr/>
          </p:nvGrpSpPr>
          <p:grpSpPr>
            <a:xfrm>
              <a:off x="142133" y="146024"/>
              <a:ext cx="696259" cy="715335"/>
              <a:chOff x="-2" y="-2"/>
              <a:chExt cx="696258" cy="715334"/>
            </a:xfrm>
          </p:grpSpPr>
          <p:sp>
            <p:nvSpPr>
              <p:cNvPr id="911" name="Google Shape;911;p63"/>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912" name="Google Shape;912;p63"/>
              <p:cNvPicPr preferRelativeResize="0"/>
              <p:nvPr/>
            </p:nvPicPr>
            <p:blipFill rotWithShape="1">
              <a:blip r:embed="rId5">
                <a:alphaModFix/>
              </a:blip>
              <a:srcRect b="0" l="0" r="0" t="0"/>
              <a:stretch/>
            </p:blipFill>
            <p:spPr>
              <a:xfrm>
                <a:off x="2" y="-2"/>
                <a:ext cx="696254" cy="715334"/>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07"/>
                                        </p:tgtEl>
                                        <p:attrNameLst>
                                          <p:attrName>style.visibility</p:attrName>
                                        </p:attrNameLst>
                                      </p:cBhvr>
                                      <p:to>
                                        <p:strVal val="visible"/>
                                      </p:to>
                                    </p:set>
                                    <p:anim calcmode="lin" valueType="num">
                                      <p:cBhvr additive="base">
                                        <p:cTn dur="300"/>
                                        <p:tgtEl>
                                          <p:spTgt spid="907"/>
                                        </p:tgtEl>
                                        <p:attrNameLst>
                                          <p:attrName>ppt_w</p:attrName>
                                        </p:attrNameLst>
                                      </p:cBhvr>
                                      <p:tavLst>
                                        <p:tav fmla="" tm="0">
                                          <p:val>
                                            <p:strVal val="0"/>
                                          </p:val>
                                        </p:tav>
                                        <p:tav fmla="" tm="100000">
                                          <p:val>
                                            <p:strVal val="#ppt_w"/>
                                          </p:val>
                                        </p:tav>
                                      </p:tavLst>
                                    </p:anim>
                                    <p:anim calcmode="lin" valueType="num">
                                      <p:cBhvr additive="base">
                                        <p:cTn dur="300"/>
                                        <p:tgtEl>
                                          <p:spTgt spid="90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grpSp>
        <p:nvGrpSpPr>
          <p:cNvPr id="917" name="Google Shape;917;p64"/>
          <p:cNvGrpSpPr/>
          <p:nvPr/>
        </p:nvGrpSpPr>
        <p:grpSpPr>
          <a:xfrm>
            <a:off x="-74252" y="6205471"/>
            <a:ext cx="12248959" cy="755692"/>
            <a:chOff x="-2" y="-2"/>
            <a:chExt cx="12248957" cy="755691"/>
          </a:xfrm>
        </p:grpSpPr>
        <p:sp>
          <p:nvSpPr>
            <p:cNvPr id="918" name="Google Shape;918;p64"/>
            <p:cNvSpPr/>
            <p:nvPr/>
          </p:nvSpPr>
          <p:spPr>
            <a:xfrm>
              <a:off x="2797111" y="18569"/>
              <a:ext cx="9451844" cy="684188"/>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919" name="Google Shape;919;p64"/>
            <p:cNvSpPr/>
            <p:nvPr/>
          </p:nvSpPr>
          <p:spPr>
            <a:xfrm>
              <a:off x="58513" y="16858"/>
              <a:ext cx="2922814" cy="738831"/>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920" name="Google Shape;920;p64"/>
            <p:cNvPicPr preferRelativeResize="0"/>
            <p:nvPr/>
          </p:nvPicPr>
          <p:blipFill rotWithShape="1">
            <a:blip r:embed="rId3">
              <a:alphaModFix/>
            </a:blip>
            <a:srcRect b="0" l="0" r="0" t="0"/>
            <a:stretch/>
          </p:blipFill>
          <p:spPr>
            <a:xfrm>
              <a:off x="-2" y="-2"/>
              <a:ext cx="704322" cy="613863"/>
            </a:xfrm>
            <a:prstGeom prst="rect">
              <a:avLst/>
            </a:prstGeom>
            <a:noFill/>
            <a:ln>
              <a:noFill/>
            </a:ln>
          </p:spPr>
        </p:pic>
        <p:sp>
          <p:nvSpPr>
            <p:cNvPr id="921" name="Google Shape;921;p64"/>
            <p:cNvSpPr txBox="1"/>
            <p:nvPr/>
          </p:nvSpPr>
          <p:spPr>
            <a:xfrm>
              <a:off x="696105" y="25731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922" name="Google Shape;922;p64"/>
          <p:cNvSpPr txBox="1"/>
          <p:nvPr/>
        </p:nvSpPr>
        <p:spPr>
          <a:xfrm>
            <a:off x="785879" y="1092199"/>
            <a:ext cx="10528698" cy="3911601"/>
          </a:xfrm>
          <a:prstGeom prst="rect">
            <a:avLst/>
          </a:prstGeom>
          <a:noFill/>
          <a:ln>
            <a:noFill/>
          </a:ln>
        </p:spPr>
        <p:txBody>
          <a:bodyPr anchorCtr="0" anchor="ctr" bIns="50800" lIns="50800" spcFirstLastPara="1" rIns="50800" wrap="square" tIns="50800">
            <a:spAutoFit/>
          </a:bodyPr>
          <a:lstStyle/>
          <a:p>
            <a:pPr indent="0" lvl="0" marL="0" marR="0" rtl="0" algn="just">
              <a:lnSpc>
                <a:spcPct val="100000"/>
              </a:lnSpc>
              <a:spcBef>
                <a:spcPts val="0"/>
              </a:spcBef>
              <a:spcAft>
                <a:spcPts val="0"/>
              </a:spcAft>
              <a:buClr>
                <a:srgbClr val="000000"/>
              </a:buClr>
              <a:buSzPts val="2500"/>
              <a:buFont typeface="Helvetica Neue"/>
              <a:buNone/>
            </a:pPr>
            <a:r>
              <a:rPr b="0" i="0" lang="en-US" sz="2500" u="none" cap="none" strike="noStrike">
                <a:solidFill>
                  <a:srgbClr val="000000"/>
                </a:solidFill>
                <a:latin typeface="Helvetica Neue"/>
                <a:ea typeface="Helvetica Neue"/>
                <a:cs typeface="Helvetica Neue"/>
                <a:sym typeface="Helvetica Neue"/>
              </a:rPr>
              <a:t>Under “normal” conditions, receptors in the parathyroid glands bind blood calcium. When the </a:t>
            </a:r>
            <a:r>
              <a:rPr b="1" i="0" lang="en-US" sz="2500" u="none" cap="none" strike="noStrike">
                <a:solidFill>
                  <a:srgbClr val="000000"/>
                </a:solidFill>
                <a:latin typeface="Helvetica Neue"/>
                <a:ea typeface="Helvetica Neue"/>
                <a:cs typeface="Helvetica Neue"/>
                <a:sym typeface="Helvetica Neue"/>
              </a:rPr>
              <a:t>receptors are full</a:t>
            </a:r>
            <a:r>
              <a:rPr b="0" i="0" lang="en-US" sz="2500" u="none" cap="none" strike="noStrike">
                <a:solidFill>
                  <a:srgbClr val="000000"/>
                </a:solidFill>
                <a:latin typeface="Helvetica Neue"/>
                <a:ea typeface="Helvetica Neue"/>
                <a:cs typeface="Helvetica Neue"/>
                <a:sym typeface="Helvetica Neue"/>
              </a:rPr>
              <a:t>, the parathyroid gland</a:t>
            </a:r>
            <a:r>
              <a:rPr b="1" i="0" lang="en-US" sz="2500" u="none" cap="none" strike="noStrike">
                <a:solidFill>
                  <a:srgbClr val="000000"/>
                </a:solidFill>
                <a:latin typeface="Helvetica Neue"/>
                <a:ea typeface="Helvetica Neue"/>
                <a:cs typeface="Helvetica Neue"/>
                <a:sym typeface="Helvetica Neue"/>
              </a:rPr>
              <a:t> stops secreting PTH.</a:t>
            </a:r>
            <a:r>
              <a:rPr b="0" i="0" lang="en-US" sz="2500" u="none" cap="none" strike="noStrike">
                <a:solidFill>
                  <a:srgbClr val="000000"/>
                </a:solidFill>
                <a:latin typeface="Helvetica Neue"/>
                <a:ea typeface="Helvetica Neue"/>
                <a:cs typeface="Helvetica Neue"/>
                <a:sym typeface="Helvetica Neue"/>
              </a:rPr>
              <a:t> </a:t>
            </a:r>
            <a:endParaRPr/>
          </a:p>
          <a:p>
            <a:pPr indent="0" lvl="0" marL="0" marR="0" rtl="0" algn="just">
              <a:lnSpc>
                <a:spcPct val="100000"/>
              </a:lnSpc>
              <a:spcBef>
                <a:spcPts val="0"/>
              </a:spcBef>
              <a:spcAft>
                <a:spcPts val="0"/>
              </a:spcAft>
              <a:buClr>
                <a:srgbClr val="000000"/>
              </a:buClr>
              <a:buSzPts val="2500"/>
              <a:buFont typeface="Helvetica Neue"/>
              <a:buNone/>
            </a:pPr>
            <a:r>
              <a:t/>
            </a:r>
            <a:endParaRPr b="0" i="0" sz="2500" u="none" cap="none" strike="noStrike">
              <a:solidFill>
                <a:srgbClr val="000000"/>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rgbClr val="000000"/>
              </a:buClr>
              <a:buSzPts val="2500"/>
              <a:buFont typeface="Helvetica Neue"/>
              <a:buNone/>
            </a:pPr>
            <a:r>
              <a:rPr b="0" i="0" lang="en-US" sz="2500" u="none" cap="none" strike="noStrike">
                <a:solidFill>
                  <a:srgbClr val="000000"/>
                </a:solidFill>
                <a:latin typeface="Helvetica Neue"/>
                <a:ea typeface="Helvetica Neue"/>
                <a:cs typeface="Helvetica Neue"/>
                <a:sym typeface="Helvetica Neue"/>
              </a:rPr>
              <a:t>In the condition described, the parathyroid glands are not responding to the signal that there is sufficient calcium in the blood and they </a:t>
            </a:r>
            <a:r>
              <a:rPr b="1" i="0" lang="en-US" sz="2500" u="none" cap="none" strike="noStrike">
                <a:solidFill>
                  <a:srgbClr val="000000"/>
                </a:solidFill>
                <a:latin typeface="Helvetica Neue"/>
                <a:ea typeface="Helvetica Neue"/>
                <a:cs typeface="Helvetica Neue"/>
                <a:sym typeface="Helvetica Neue"/>
              </a:rPr>
              <a:t>keep releasing PTH,</a:t>
            </a:r>
            <a:r>
              <a:rPr b="0" i="0" lang="en-US" sz="2500" u="none" cap="none" strike="noStrike">
                <a:solidFill>
                  <a:srgbClr val="000000"/>
                </a:solidFill>
                <a:latin typeface="Helvetica Neue"/>
                <a:ea typeface="Helvetica Neue"/>
                <a:cs typeface="Helvetica Neue"/>
                <a:sym typeface="Helvetica Neue"/>
              </a:rPr>
              <a:t> which causes the bone to release more calcium into the blood. </a:t>
            </a:r>
            <a:endParaRPr/>
          </a:p>
          <a:p>
            <a:pPr indent="0" lvl="0" marL="0" marR="0" rtl="0" algn="just">
              <a:lnSpc>
                <a:spcPct val="100000"/>
              </a:lnSpc>
              <a:spcBef>
                <a:spcPts val="0"/>
              </a:spcBef>
              <a:spcAft>
                <a:spcPts val="0"/>
              </a:spcAft>
              <a:buClr>
                <a:srgbClr val="000000"/>
              </a:buClr>
              <a:buSzPts val="2500"/>
              <a:buFont typeface="Helvetica Neue"/>
              <a:buNone/>
            </a:pPr>
            <a:r>
              <a:t/>
            </a:r>
            <a:endParaRPr b="0" i="0" sz="2500" u="none" cap="none" strike="noStrike">
              <a:solidFill>
                <a:srgbClr val="000000"/>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rgbClr val="000000"/>
              </a:buClr>
              <a:buSzPts val="2500"/>
              <a:buFont typeface="Helvetica Neue"/>
              <a:buNone/>
            </a:pPr>
            <a:r>
              <a:rPr b="0" i="0" lang="en-US" sz="2500" u="none" cap="none" strike="noStrike">
                <a:solidFill>
                  <a:srgbClr val="000000"/>
                </a:solidFill>
                <a:latin typeface="Helvetica Neue"/>
                <a:ea typeface="Helvetica Neue"/>
                <a:cs typeface="Helvetica Neue"/>
                <a:sym typeface="Helvetica Neue"/>
              </a:rPr>
              <a:t>Ultimately, the bones become fragile and hypercalcemia can result.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grpSp>
        <p:nvGrpSpPr>
          <p:cNvPr id="927" name="Google Shape;927;p65"/>
          <p:cNvGrpSpPr/>
          <p:nvPr/>
        </p:nvGrpSpPr>
        <p:grpSpPr>
          <a:xfrm>
            <a:off x="-74254" y="6205470"/>
            <a:ext cx="12248963" cy="755694"/>
            <a:chOff x="-2" y="-1"/>
            <a:chExt cx="12248961" cy="755693"/>
          </a:xfrm>
        </p:grpSpPr>
        <p:sp>
          <p:nvSpPr>
            <p:cNvPr id="928" name="Google Shape;928;p65"/>
            <p:cNvSpPr/>
            <p:nvPr/>
          </p:nvSpPr>
          <p:spPr>
            <a:xfrm>
              <a:off x="2797111" y="18570"/>
              <a:ext cx="9451848" cy="684189"/>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929" name="Google Shape;929;p65"/>
            <p:cNvSpPr/>
            <p:nvPr/>
          </p:nvSpPr>
          <p:spPr>
            <a:xfrm>
              <a:off x="58513" y="16859"/>
              <a:ext cx="2922815" cy="738833"/>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930" name="Google Shape;930;p65"/>
            <p:cNvPicPr preferRelativeResize="0"/>
            <p:nvPr/>
          </p:nvPicPr>
          <p:blipFill rotWithShape="1">
            <a:blip r:embed="rId3">
              <a:alphaModFix/>
            </a:blip>
            <a:srcRect b="0" l="0" r="0" t="0"/>
            <a:stretch/>
          </p:blipFill>
          <p:spPr>
            <a:xfrm>
              <a:off x="-2" y="-1"/>
              <a:ext cx="704323" cy="613864"/>
            </a:xfrm>
            <a:prstGeom prst="rect">
              <a:avLst/>
            </a:prstGeom>
            <a:noFill/>
            <a:ln>
              <a:noFill/>
            </a:ln>
          </p:spPr>
        </p:pic>
        <p:sp>
          <p:nvSpPr>
            <p:cNvPr id="931" name="Google Shape;931;p65"/>
            <p:cNvSpPr txBox="1"/>
            <p:nvPr/>
          </p:nvSpPr>
          <p:spPr>
            <a:xfrm>
              <a:off x="696105" y="153861"/>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932" name="Google Shape;932;p65"/>
          <p:cNvSpPr txBox="1"/>
          <p:nvPr/>
        </p:nvSpPr>
        <p:spPr>
          <a:xfrm>
            <a:off x="764797" y="1820289"/>
            <a:ext cx="8961995" cy="434337"/>
          </a:xfrm>
          <a:prstGeom prst="rect">
            <a:avLst/>
          </a:prstGeom>
          <a:noFill/>
          <a:ln>
            <a:noFill/>
          </a:ln>
        </p:spPr>
        <p:txBody>
          <a:bodyPr anchorCtr="0" anchor="b"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Georgia"/>
              <a:buNone/>
            </a:pPr>
            <a:r>
              <a:rPr b="0" i="0" lang="en-US" sz="2400" u="none" cap="none" strike="noStrike">
                <a:solidFill>
                  <a:srgbClr val="000000"/>
                </a:solidFill>
                <a:latin typeface="Georgia"/>
                <a:ea typeface="Georgia"/>
                <a:cs typeface="Georgia"/>
                <a:sym typeface="Georgia"/>
              </a:rPr>
              <a:t>part A: </a:t>
            </a:r>
            <a:endParaRPr/>
          </a:p>
        </p:txBody>
      </p:sp>
      <p:sp>
        <p:nvSpPr>
          <p:cNvPr id="933" name="Google Shape;933;p65"/>
          <p:cNvSpPr txBox="1"/>
          <p:nvPr/>
        </p:nvSpPr>
        <p:spPr>
          <a:xfrm>
            <a:off x="749482" y="2289488"/>
            <a:ext cx="10601492" cy="3744599"/>
          </a:xfrm>
          <a:prstGeom prst="rect">
            <a:avLst/>
          </a:prstGeom>
          <a:noFill/>
          <a:ln>
            <a:noFill/>
          </a:ln>
        </p:spPr>
        <p:txBody>
          <a:bodyPr anchorCtr="0" anchor="ctr" bIns="50800" lIns="50800" spcFirstLastPara="1" rIns="50800" wrap="square" tIns="50800">
            <a:spAutoFit/>
          </a:bodyPr>
          <a:lstStyle/>
          <a:p>
            <a:pPr indent="0" lvl="0" marL="0" marR="0" rtl="0" algn="just">
              <a:lnSpc>
                <a:spcPct val="204761"/>
              </a:lnSpc>
              <a:spcBef>
                <a:spcPts val="0"/>
              </a:spcBef>
              <a:spcAft>
                <a:spcPts val="0"/>
              </a:spcAft>
              <a:buClr>
                <a:srgbClr val="000000"/>
              </a:buClr>
              <a:buSzPts val="2100"/>
              <a:buFont typeface="Arial"/>
              <a:buNone/>
            </a:pPr>
            <a:r>
              <a:rPr b="0" i="0" lang="en-US" sz="2100" u="none" cap="none" strike="noStrike">
                <a:solidFill>
                  <a:srgbClr val="000000"/>
                </a:solidFill>
                <a:latin typeface="Arial"/>
                <a:ea typeface="Arial"/>
                <a:cs typeface="Arial"/>
                <a:sym typeface="Arial"/>
              </a:rPr>
              <a:t>Markus has a vitamin D</a:t>
            </a:r>
            <a:r>
              <a:rPr b="0" baseline="-25000" i="0" lang="en-US" sz="2100" u="none" cap="none" strike="noStrike">
                <a:solidFill>
                  <a:srgbClr val="000000"/>
                </a:solidFill>
                <a:latin typeface="Arial"/>
                <a:ea typeface="Arial"/>
                <a:cs typeface="Arial"/>
                <a:sym typeface="Arial"/>
              </a:rPr>
              <a:t>3 </a:t>
            </a:r>
            <a:r>
              <a:rPr b="0" i="0" lang="en-US" sz="2100" u="none" cap="none" strike="noStrike">
                <a:solidFill>
                  <a:srgbClr val="000000"/>
                </a:solidFill>
                <a:latin typeface="Arial"/>
                <a:ea typeface="Arial"/>
                <a:cs typeface="Arial"/>
                <a:sym typeface="Arial"/>
              </a:rPr>
              <a:t>deficiency. How might this affect Markus’s blood calcium </a:t>
            </a:r>
            <a:br>
              <a:rPr b="0" i="0" lang="en-US" sz="2100" u="none" cap="none" strike="noStrike">
                <a:solidFill>
                  <a:srgbClr val="000000"/>
                </a:solidFill>
                <a:latin typeface="Arial"/>
                <a:ea typeface="Arial"/>
                <a:cs typeface="Arial"/>
                <a:sym typeface="Arial"/>
              </a:rPr>
            </a:br>
            <a:r>
              <a:rPr b="0" i="0" lang="en-US" sz="2100" u="none" cap="none" strike="noStrike">
                <a:solidFill>
                  <a:srgbClr val="000000"/>
                </a:solidFill>
                <a:latin typeface="Arial"/>
                <a:ea typeface="Arial"/>
                <a:cs typeface="Arial"/>
                <a:sym typeface="Arial"/>
              </a:rPr>
              <a:t>levels? How might this affect Markus’s bone density? Explain. </a:t>
            </a:r>
            <a:br>
              <a:rPr b="0" i="0" lang="en-US" sz="2100" u="none" cap="none" strike="noStrike">
                <a:solidFill>
                  <a:srgbClr val="000000"/>
                </a:solidFill>
                <a:latin typeface="Arial"/>
                <a:ea typeface="Arial"/>
                <a:cs typeface="Arial"/>
                <a:sym typeface="Arial"/>
              </a:rPr>
            </a:br>
            <a:endParaRPr b="0" i="0" sz="1800" u="none" cap="none" strike="noStrike">
              <a:solidFill>
                <a:srgbClr val="000000"/>
              </a:solidFill>
              <a:latin typeface="Times"/>
              <a:ea typeface="Times"/>
              <a:cs typeface="Times"/>
              <a:sym typeface="Times"/>
            </a:endParaRPr>
          </a:p>
          <a:p>
            <a:pPr indent="0" lvl="0" marL="0" marR="0" rtl="0" algn="just">
              <a:lnSpc>
                <a:spcPct val="238888"/>
              </a:lnSpc>
              <a:spcBef>
                <a:spcPts val="1200"/>
              </a:spcBef>
              <a:spcAft>
                <a:spcPts val="0"/>
              </a:spcAft>
              <a:buClr>
                <a:srgbClr val="000000"/>
              </a:buClr>
              <a:buSzPts val="1800"/>
              <a:buFont typeface="Arial"/>
              <a:buNone/>
            </a:pPr>
            <a:r>
              <a:t/>
            </a:r>
            <a:endParaRPr b="0" i="0" sz="1800" u="none" cap="none" strike="noStrike">
              <a:solidFill>
                <a:srgbClr val="000000"/>
              </a:solidFill>
              <a:latin typeface="Times"/>
              <a:ea typeface="Times"/>
              <a:cs typeface="Times"/>
              <a:sym typeface="Times"/>
            </a:endParaRPr>
          </a:p>
          <a:p>
            <a:pPr indent="0" lvl="0" marL="0" marR="0" rtl="0" algn="l">
              <a:lnSpc>
                <a:spcPct val="228571"/>
              </a:lnSpc>
              <a:spcBef>
                <a:spcPts val="1200"/>
              </a:spcBef>
              <a:spcAft>
                <a:spcPts val="0"/>
              </a:spcAft>
              <a:buClr>
                <a:srgbClr val="000000"/>
              </a:buClr>
              <a:buSzPts val="2100"/>
              <a:buFont typeface="Arial"/>
              <a:buNone/>
            </a:pPr>
            <a:br>
              <a:rPr b="1" i="0" lang="en-US" sz="2100" u="none" cap="none" strike="noStrike">
                <a:solidFill>
                  <a:srgbClr val="000000"/>
                </a:solidFill>
                <a:latin typeface="Arial"/>
                <a:ea typeface="Arial"/>
                <a:cs typeface="Arial"/>
                <a:sym typeface="Arial"/>
              </a:rPr>
            </a:br>
            <a:endParaRPr/>
          </a:p>
        </p:txBody>
      </p:sp>
      <p:sp>
        <p:nvSpPr>
          <p:cNvPr id="934" name="Google Shape;934;p65"/>
          <p:cNvSpPr txBox="1"/>
          <p:nvPr/>
        </p:nvSpPr>
        <p:spPr>
          <a:xfrm>
            <a:off x="1708016" y="524687"/>
            <a:ext cx="7843002" cy="612137"/>
          </a:xfrm>
          <a:prstGeom prst="rect">
            <a:avLst/>
          </a:prstGeom>
          <a:noFill/>
          <a:ln>
            <a:noFill/>
          </a:ln>
        </p:spPr>
        <p:txBody>
          <a:bodyPr anchorCtr="0" anchor="b"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3600"/>
              <a:buFont typeface="Georgia"/>
              <a:buNone/>
            </a:pPr>
            <a:r>
              <a:rPr b="1" i="0" lang="en-US" sz="3600" u="none" cap="none" strike="noStrike">
                <a:solidFill>
                  <a:srgbClr val="000000"/>
                </a:solidFill>
                <a:latin typeface="Georgia"/>
                <a:ea typeface="Georgia"/>
                <a:cs typeface="Georgia"/>
                <a:sym typeface="Georgia"/>
              </a:rPr>
              <a:t>Physiology of Osseous Tissue </a:t>
            </a:r>
            <a:endParaRPr/>
          </a:p>
        </p:txBody>
      </p:sp>
      <p:grpSp>
        <p:nvGrpSpPr>
          <p:cNvPr id="935" name="Google Shape;935;p65"/>
          <p:cNvGrpSpPr/>
          <p:nvPr/>
        </p:nvGrpSpPr>
        <p:grpSpPr>
          <a:xfrm>
            <a:off x="490528" y="327084"/>
            <a:ext cx="980376" cy="1007343"/>
            <a:chOff x="-1" y="-2"/>
            <a:chExt cx="980375" cy="1007341"/>
          </a:xfrm>
        </p:grpSpPr>
        <p:sp>
          <p:nvSpPr>
            <p:cNvPr id="936" name="Google Shape;936;p65"/>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937" name="Google Shape;937;p65"/>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938" name="Google Shape;938;p65"/>
            <p:cNvGrpSpPr/>
            <p:nvPr/>
          </p:nvGrpSpPr>
          <p:grpSpPr>
            <a:xfrm>
              <a:off x="142133" y="146024"/>
              <a:ext cx="696259" cy="715335"/>
              <a:chOff x="-2" y="-2"/>
              <a:chExt cx="696258" cy="715334"/>
            </a:xfrm>
          </p:grpSpPr>
          <p:sp>
            <p:nvSpPr>
              <p:cNvPr id="939" name="Google Shape;939;p65"/>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940" name="Google Shape;940;p65"/>
              <p:cNvPicPr preferRelativeResize="0"/>
              <p:nvPr/>
            </p:nvPicPr>
            <p:blipFill rotWithShape="1">
              <a:blip r:embed="rId4">
                <a:alphaModFix/>
              </a:blip>
              <a:srcRect b="0" l="0" r="0" t="0"/>
              <a:stretch/>
            </p:blipFill>
            <p:spPr>
              <a:xfrm>
                <a:off x="2" y="-2"/>
                <a:ext cx="696254" cy="715334"/>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35"/>
                                        </p:tgtEl>
                                        <p:attrNameLst>
                                          <p:attrName>style.visibility</p:attrName>
                                        </p:attrNameLst>
                                      </p:cBhvr>
                                      <p:to>
                                        <p:strVal val="visible"/>
                                      </p:to>
                                    </p:set>
                                    <p:anim calcmode="lin" valueType="num">
                                      <p:cBhvr additive="base">
                                        <p:cTn dur="300"/>
                                        <p:tgtEl>
                                          <p:spTgt spid="935"/>
                                        </p:tgtEl>
                                        <p:attrNameLst>
                                          <p:attrName>ppt_w</p:attrName>
                                        </p:attrNameLst>
                                      </p:cBhvr>
                                      <p:tavLst>
                                        <p:tav fmla="" tm="0">
                                          <p:val>
                                            <p:strVal val="0"/>
                                          </p:val>
                                        </p:tav>
                                        <p:tav fmla="" tm="100000">
                                          <p:val>
                                            <p:strVal val="#ppt_w"/>
                                          </p:val>
                                        </p:tav>
                                      </p:tavLst>
                                    </p:anim>
                                    <p:anim calcmode="lin" valueType="num">
                                      <p:cBhvr additive="base">
                                        <p:cTn dur="300"/>
                                        <p:tgtEl>
                                          <p:spTgt spid="93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4" name="Shape 944"/>
        <p:cNvGrpSpPr/>
        <p:nvPr/>
      </p:nvGrpSpPr>
      <p:grpSpPr>
        <a:xfrm>
          <a:off x="0" y="0"/>
          <a:ext cx="0" cy="0"/>
          <a:chOff x="0" y="0"/>
          <a:chExt cx="0" cy="0"/>
        </a:xfrm>
      </p:grpSpPr>
      <p:grpSp>
        <p:nvGrpSpPr>
          <p:cNvPr id="945" name="Google Shape;945;p67"/>
          <p:cNvGrpSpPr/>
          <p:nvPr/>
        </p:nvGrpSpPr>
        <p:grpSpPr>
          <a:xfrm>
            <a:off x="-74254" y="6205470"/>
            <a:ext cx="12248963" cy="755694"/>
            <a:chOff x="-2" y="-1"/>
            <a:chExt cx="12248961" cy="755693"/>
          </a:xfrm>
        </p:grpSpPr>
        <p:sp>
          <p:nvSpPr>
            <p:cNvPr id="946" name="Google Shape;946;p67"/>
            <p:cNvSpPr/>
            <p:nvPr/>
          </p:nvSpPr>
          <p:spPr>
            <a:xfrm>
              <a:off x="2797111" y="18570"/>
              <a:ext cx="9451848" cy="684189"/>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947" name="Google Shape;947;p67"/>
            <p:cNvSpPr/>
            <p:nvPr/>
          </p:nvSpPr>
          <p:spPr>
            <a:xfrm>
              <a:off x="58513" y="16859"/>
              <a:ext cx="2922815" cy="738833"/>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948" name="Google Shape;948;p67"/>
            <p:cNvPicPr preferRelativeResize="0"/>
            <p:nvPr/>
          </p:nvPicPr>
          <p:blipFill rotWithShape="1">
            <a:blip r:embed="rId3">
              <a:alphaModFix/>
            </a:blip>
            <a:srcRect b="0" l="0" r="0" t="0"/>
            <a:stretch/>
          </p:blipFill>
          <p:spPr>
            <a:xfrm>
              <a:off x="-2" y="-1"/>
              <a:ext cx="704323" cy="613864"/>
            </a:xfrm>
            <a:prstGeom prst="rect">
              <a:avLst/>
            </a:prstGeom>
            <a:noFill/>
            <a:ln>
              <a:noFill/>
            </a:ln>
          </p:spPr>
        </p:pic>
        <p:sp>
          <p:nvSpPr>
            <p:cNvPr id="949" name="Google Shape;949;p67"/>
            <p:cNvSpPr txBox="1"/>
            <p:nvPr/>
          </p:nvSpPr>
          <p:spPr>
            <a:xfrm>
              <a:off x="696105" y="153861"/>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950" name="Google Shape;950;p67"/>
          <p:cNvSpPr txBox="1"/>
          <p:nvPr/>
        </p:nvSpPr>
        <p:spPr>
          <a:xfrm>
            <a:off x="866397" y="1667889"/>
            <a:ext cx="8961995" cy="434337"/>
          </a:xfrm>
          <a:prstGeom prst="rect">
            <a:avLst/>
          </a:prstGeom>
          <a:noFill/>
          <a:ln>
            <a:noFill/>
          </a:ln>
        </p:spPr>
        <p:txBody>
          <a:bodyPr anchorCtr="0" anchor="b"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Georgia"/>
              <a:buNone/>
            </a:pPr>
            <a:r>
              <a:rPr b="0" i="0" lang="en-US" sz="2400" u="none" cap="none" strike="noStrike">
                <a:solidFill>
                  <a:srgbClr val="000000"/>
                </a:solidFill>
                <a:latin typeface="Georgia"/>
                <a:ea typeface="Georgia"/>
                <a:cs typeface="Georgia"/>
                <a:sym typeface="Georgia"/>
              </a:rPr>
              <a:t>part B: </a:t>
            </a:r>
            <a:endParaRPr/>
          </a:p>
        </p:txBody>
      </p:sp>
      <p:sp>
        <p:nvSpPr>
          <p:cNvPr id="951" name="Google Shape;951;p67"/>
          <p:cNvSpPr txBox="1"/>
          <p:nvPr/>
        </p:nvSpPr>
        <p:spPr>
          <a:xfrm>
            <a:off x="749482" y="2141156"/>
            <a:ext cx="10601491" cy="2779398"/>
          </a:xfrm>
          <a:prstGeom prst="rect">
            <a:avLst/>
          </a:prstGeom>
          <a:noFill/>
          <a:ln>
            <a:noFill/>
          </a:ln>
        </p:spPr>
        <p:txBody>
          <a:bodyPr anchorCtr="0" anchor="ctr" bIns="50800" lIns="50800" spcFirstLastPara="1" rIns="50800" wrap="square" tIns="50800">
            <a:spAutoFit/>
          </a:bodyPr>
          <a:lstStyle/>
          <a:p>
            <a:pPr indent="0" lvl="0" marL="0" marR="0" rtl="0" algn="just">
              <a:lnSpc>
                <a:spcPct val="204761"/>
              </a:lnSpc>
              <a:spcBef>
                <a:spcPts val="0"/>
              </a:spcBef>
              <a:spcAft>
                <a:spcPts val="0"/>
              </a:spcAft>
              <a:buClr>
                <a:srgbClr val="000000"/>
              </a:buClr>
              <a:buSzPts val="2100"/>
              <a:buFont typeface="Arial"/>
              <a:buNone/>
            </a:pPr>
            <a:r>
              <a:rPr b="0" i="0" lang="en-US" sz="2100" u="none" cap="none" strike="noStrike">
                <a:solidFill>
                  <a:srgbClr val="000000"/>
                </a:solidFill>
                <a:latin typeface="Arial"/>
                <a:ea typeface="Arial"/>
                <a:cs typeface="Arial"/>
                <a:sym typeface="Arial"/>
              </a:rPr>
              <a:t>Markus’s doctor performs a blood test. The test results suggest that Markus has normal levels of calcium in is his blood, despite his vitamin D3 deficiency. </a:t>
            </a:r>
            <a:r>
              <a:rPr b="1" i="0" lang="en-US" sz="2100" u="none" cap="none" strike="noStrike">
                <a:solidFill>
                  <a:srgbClr val="000000"/>
                </a:solidFill>
                <a:latin typeface="Arial"/>
                <a:ea typeface="Arial"/>
                <a:cs typeface="Arial"/>
                <a:sym typeface="Arial"/>
              </a:rPr>
              <a:t>What might account for Markus’s normal blood calcium levels? What does this suggest about Markus’s bone density? </a:t>
            </a:r>
            <a:br>
              <a:rPr b="1" i="0" lang="en-US" sz="2100" u="none" cap="none" strike="noStrike">
                <a:solidFill>
                  <a:srgbClr val="000000"/>
                </a:solidFill>
                <a:latin typeface="Arial"/>
                <a:ea typeface="Arial"/>
                <a:cs typeface="Arial"/>
                <a:sym typeface="Arial"/>
              </a:rPr>
            </a:br>
            <a:endParaRPr/>
          </a:p>
        </p:txBody>
      </p:sp>
      <p:sp>
        <p:nvSpPr>
          <p:cNvPr id="952" name="Google Shape;952;p67"/>
          <p:cNvSpPr txBox="1"/>
          <p:nvPr/>
        </p:nvSpPr>
        <p:spPr>
          <a:xfrm>
            <a:off x="1620635" y="567122"/>
            <a:ext cx="7843002" cy="612137"/>
          </a:xfrm>
          <a:prstGeom prst="rect">
            <a:avLst/>
          </a:prstGeom>
          <a:noFill/>
          <a:ln>
            <a:noFill/>
          </a:ln>
        </p:spPr>
        <p:txBody>
          <a:bodyPr anchorCtr="0" anchor="b"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3600"/>
              <a:buFont typeface="Georgia"/>
              <a:buNone/>
            </a:pPr>
            <a:r>
              <a:rPr b="1" i="0" lang="en-US" sz="3600" u="none" cap="none" strike="noStrike">
                <a:solidFill>
                  <a:srgbClr val="000000"/>
                </a:solidFill>
                <a:latin typeface="Georgia"/>
                <a:ea typeface="Georgia"/>
                <a:cs typeface="Georgia"/>
                <a:sym typeface="Georgia"/>
              </a:rPr>
              <a:t>Physiology of Osseous Tissue </a:t>
            </a:r>
            <a:endParaRPr/>
          </a:p>
        </p:txBody>
      </p:sp>
      <p:grpSp>
        <p:nvGrpSpPr>
          <p:cNvPr id="953" name="Google Shape;953;p67"/>
          <p:cNvGrpSpPr/>
          <p:nvPr/>
        </p:nvGrpSpPr>
        <p:grpSpPr>
          <a:xfrm>
            <a:off x="350828" y="369519"/>
            <a:ext cx="980376" cy="1007343"/>
            <a:chOff x="-1" y="-2"/>
            <a:chExt cx="980375" cy="1007341"/>
          </a:xfrm>
        </p:grpSpPr>
        <p:sp>
          <p:nvSpPr>
            <p:cNvPr id="954" name="Google Shape;954;p67"/>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955" name="Google Shape;955;p67"/>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956" name="Google Shape;956;p67"/>
            <p:cNvGrpSpPr/>
            <p:nvPr/>
          </p:nvGrpSpPr>
          <p:grpSpPr>
            <a:xfrm>
              <a:off x="142133" y="146024"/>
              <a:ext cx="696259" cy="715335"/>
              <a:chOff x="-2" y="-2"/>
              <a:chExt cx="696258" cy="715334"/>
            </a:xfrm>
          </p:grpSpPr>
          <p:sp>
            <p:nvSpPr>
              <p:cNvPr id="957" name="Google Shape;957;p67"/>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958" name="Google Shape;958;p67"/>
              <p:cNvPicPr preferRelativeResize="0"/>
              <p:nvPr/>
            </p:nvPicPr>
            <p:blipFill rotWithShape="1">
              <a:blip r:embed="rId4">
                <a:alphaModFix/>
              </a:blip>
              <a:srcRect b="0" l="0" r="0" t="0"/>
              <a:stretch/>
            </p:blipFill>
            <p:spPr>
              <a:xfrm>
                <a:off x="2" y="-2"/>
                <a:ext cx="696254" cy="715334"/>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53"/>
                                        </p:tgtEl>
                                        <p:attrNameLst>
                                          <p:attrName>style.visibility</p:attrName>
                                        </p:attrNameLst>
                                      </p:cBhvr>
                                      <p:to>
                                        <p:strVal val="visible"/>
                                      </p:to>
                                    </p:set>
                                    <p:anim calcmode="lin" valueType="num">
                                      <p:cBhvr additive="base">
                                        <p:cTn dur="300"/>
                                        <p:tgtEl>
                                          <p:spTgt spid="953"/>
                                        </p:tgtEl>
                                        <p:attrNameLst>
                                          <p:attrName>ppt_w</p:attrName>
                                        </p:attrNameLst>
                                      </p:cBhvr>
                                      <p:tavLst>
                                        <p:tav fmla="" tm="0">
                                          <p:val>
                                            <p:strVal val="0"/>
                                          </p:val>
                                        </p:tav>
                                        <p:tav fmla="" tm="100000">
                                          <p:val>
                                            <p:strVal val="#ppt_w"/>
                                          </p:val>
                                        </p:tav>
                                      </p:tavLst>
                                    </p:anim>
                                    <p:anim calcmode="lin" valueType="num">
                                      <p:cBhvr additive="base">
                                        <p:cTn dur="300"/>
                                        <p:tgtEl>
                                          <p:spTgt spid="95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grpSp>
        <p:nvGrpSpPr>
          <p:cNvPr id="963" name="Google Shape;963;p70"/>
          <p:cNvGrpSpPr/>
          <p:nvPr/>
        </p:nvGrpSpPr>
        <p:grpSpPr>
          <a:xfrm>
            <a:off x="-74254" y="6205470"/>
            <a:ext cx="12248963" cy="755694"/>
            <a:chOff x="-2" y="-1"/>
            <a:chExt cx="12248961" cy="755693"/>
          </a:xfrm>
        </p:grpSpPr>
        <p:sp>
          <p:nvSpPr>
            <p:cNvPr id="964" name="Google Shape;964;p70"/>
            <p:cNvSpPr/>
            <p:nvPr/>
          </p:nvSpPr>
          <p:spPr>
            <a:xfrm>
              <a:off x="2797111" y="18570"/>
              <a:ext cx="9451848" cy="684189"/>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965" name="Google Shape;965;p70"/>
            <p:cNvSpPr/>
            <p:nvPr/>
          </p:nvSpPr>
          <p:spPr>
            <a:xfrm>
              <a:off x="58513" y="16859"/>
              <a:ext cx="2922815" cy="738833"/>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966" name="Google Shape;966;p70"/>
            <p:cNvPicPr preferRelativeResize="0"/>
            <p:nvPr/>
          </p:nvPicPr>
          <p:blipFill rotWithShape="1">
            <a:blip r:embed="rId3">
              <a:alphaModFix/>
            </a:blip>
            <a:srcRect b="0" l="0" r="0" t="0"/>
            <a:stretch/>
          </p:blipFill>
          <p:spPr>
            <a:xfrm>
              <a:off x="-2" y="-1"/>
              <a:ext cx="704323" cy="613864"/>
            </a:xfrm>
            <a:prstGeom prst="rect">
              <a:avLst/>
            </a:prstGeom>
            <a:noFill/>
            <a:ln>
              <a:noFill/>
            </a:ln>
          </p:spPr>
        </p:pic>
        <p:sp>
          <p:nvSpPr>
            <p:cNvPr id="967" name="Google Shape;967;p70"/>
            <p:cNvSpPr txBox="1"/>
            <p:nvPr/>
          </p:nvSpPr>
          <p:spPr>
            <a:xfrm>
              <a:off x="696105" y="153861"/>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968" name="Google Shape;968;p70"/>
          <p:cNvSpPr txBox="1"/>
          <p:nvPr/>
        </p:nvSpPr>
        <p:spPr>
          <a:xfrm>
            <a:off x="844857" y="1845689"/>
            <a:ext cx="8961998" cy="434337"/>
          </a:xfrm>
          <a:prstGeom prst="rect">
            <a:avLst/>
          </a:prstGeom>
          <a:noFill/>
          <a:ln>
            <a:noFill/>
          </a:ln>
        </p:spPr>
        <p:txBody>
          <a:bodyPr anchorCtr="0" anchor="b"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Georgia"/>
              <a:buNone/>
            </a:pPr>
            <a:r>
              <a:rPr b="0" i="0" lang="en-US" sz="2400" u="none" cap="none" strike="noStrike">
                <a:solidFill>
                  <a:srgbClr val="000000"/>
                </a:solidFill>
                <a:latin typeface="Georgia"/>
                <a:ea typeface="Georgia"/>
                <a:cs typeface="Georgia"/>
                <a:sym typeface="Georgia"/>
              </a:rPr>
              <a:t>part C: </a:t>
            </a:r>
            <a:endParaRPr/>
          </a:p>
        </p:txBody>
      </p:sp>
      <p:sp>
        <p:nvSpPr>
          <p:cNvPr id="969" name="Google Shape;969;p70"/>
          <p:cNvSpPr txBox="1"/>
          <p:nvPr/>
        </p:nvSpPr>
        <p:spPr>
          <a:xfrm>
            <a:off x="749482" y="2500571"/>
            <a:ext cx="10601491" cy="4034156"/>
          </a:xfrm>
          <a:prstGeom prst="rect">
            <a:avLst/>
          </a:prstGeom>
          <a:noFill/>
          <a:ln>
            <a:noFill/>
          </a:ln>
        </p:spPr>
        <p:txBody>
          <a:bodyPr anchorCtr="0" anchor="ctr" bIns="50800" lIns="50800" spcFirstLastPara="1" rIns="50800" wrap="square" tIns="50800">
            <a:spAutoFit/>
          </a:bodyPr>
          <a:lstStyle/>
          <a:p>
            <a:pPr indent="0" lvl="0" marL="0" marR="0" rtl="0" algn="l">
              <a:lnSpc>
                <a:spcPct val="204761"/>
              </a:lnSpc>
              <a:spcBef>
                <a:spcPts val="0"/>
              </a:spcBef>
              <a:spcAft>
                <a:spcPts val="0"/>
              </a:spcAft>
              <a:buClr>
                <a:srgbClr val="000000"/>
              </a:buClr>
              <a:buSzPts val="2100"/>
              <a:buFont typeface="Arial"/>
              <a:buNone/>
            </a:pPr>
            <a:r>
              <a:rPr b="0" i="0" lang="en-US" sz="2100" u="none" cap="none" strike="noStrike">
                <a:solidFill>
                  <a:srgbClr val="000000"/>
                </a:solidFill>
                <a:latin typeface="Arial"/>
                <a:ea typeface="Arial"/>
                <a:cs typeface="Arial"/>
                <a:sym typeface="Arial"/>
              </a:rPr>
              <a:t>45-year old Fabiola has been experiencing </a:t>
            </a:r>
            <a:r>
              <a:rPr b="1" i="0" lang="en-US" sz="2100" u="none" cap="none" strike="noStrike">
                <a:solidFill>
                  <a:srgbClr val="000000"/>
                </a:solidFill>
                <a:latin typeface="Arial"/>
                <a:ea typeface="Arial"/>
                <a:cs typeface="Arial"/>
                <a:sym typeface="Arial"/>
              </a:rPr>
              <a:t>osteopenia</a:t>
            </a:r>
            <a:r>
              <a:rPr b="0" i="0" lang="en-US" sz="2100" u="none" cap="none" strike="noStrike">
                <a:solidFill>
                  <a:srgbClr val="000000"/>
                </a:solidFill>
                <a:latin typeface="Arial"/>
                <a:ea typeface="Arial"/>
                <a:cs typeface="Arial"/>
                <a:sym typeface="Arial"/>
              </a:rPr>
              <a:t> for the last ~15 years. Therefore, she regularly visits her doctor for bone mineral density (BMD) tests. At her most recent visit, Fabiola’s doctor tells her that her osteopenia may develop into </a:t>
            </a:r>
            <a:r>
              <a:rPr b="1" i="0" lang="en-US" sz="2100" u="none" cap="none" strike="noStrike">
                <a:solidFill>
                  <a:srgbClr val="000000"/>
                </a:solidFill>
                <a:latin typeface="Arial"/>
                <a:ea typeface="Arial"/>
                <a:cs typeface="Arial"/>
                <a:sym typeface="Arial"/>
              </a:rPr>
              <a:t>osteoporosis.</a:t>
            </a:r>
            <a:r>
              <a:rPr b="0" i="0" lang="en-US" sz="2100" u="none" cap="none" strike="noStrike">
                <a:solidFill>
                  <a:srgbClr val="000000"/>
                </a:solidFill>
                <a:latin typeface="Arial"/>
                <a:ea typeface="Arial"/>
                <a:cs typeface="Arial"/>
                <a:sym typeface="Arial"/>
              </a:rPr>
              <a:t> What causes osteopenia? What causes osteoporosis? What is the difference between osteopenia and osteoporosis? </a:t>
            </a:r>
            <a:endParaRPr b="0" i="0" sz="1800" u="none" cap="none" strike="noStrike">
              <a:solidFill>
                <a:srgbClr val="000000"/>
              </a:solidFill>
              <a:latin typeface="Times"/>
              <a:ea typeface="Times"/>
              <a:cs typeface="Times"/>
              <a:sym typeface="Times"/>
            </a:endParaRPr>
          </a:p>
          <a:p>
            <a:pPr indent="0" lvl="0" marL="0" marR="0" rtl="0" algn="just">
              <a:lnSpc>
                <a:spcPct val="204761"/>
              </a:lnSpc>
              <a:spcBef>
                <a:spcPts val="1200"/>
              </a:spcBef>
              <a:spcAft>
                <a:spcPts val="0"/>
              </a:spcAft>
              <a:buClr>
                <a:srgbClr val="000000"/>
              </a:buClr>
              <a:buSzPts val="2100"/>
              <a:buFont typeface="Times"/>
              <a:buNone/>
            </a:pPr>
            <a:br>
              <a:rPr b="1" i="0" lang="en-US" sz="2100" u="none" cap="none" strike="noStrike">
                <a:solidFill>
                  <a:srgbClr val="000000"/>
                </a:solidFill>
                <a:latin typeface="Times"/>
                <a:ea typeface="Times"/>
                <a:cs typeface="Times"/>
                <a:sym typeface="Times"/>
              </a:rPr>
            </a:br>
            <a:endParaRPr/>
          </a:p>
        </p:txBody>
      </p:sp>
      <p:sp>
        <p:nvSpPr>
          <p:cNvPr id="970" name="Google Shape;970;p70"/>
          <p:cNvSpPr txBox="1"/>
          <p:nvPr/>
        </p:nvSpPr>
        <p:spPr>
          <a:xfrm>
            <a:off x="1404355" y="589906"/>
            <a:ext cx="7843002" cy="612137"/>
          </a:xfrm>
          <a:prstGeom prst="rect">
            <a:avLst/>
          </a:prstGeom>
          <a:noFill/>
          <a:ln>
            <a:noFill/>
          </a:ln>
        </p:spPr>
        <p:txBody>
          <a:bodyPr anchorCtr="0" anchor="b"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3600"/>
              <a:buFont typeface="Georgia"/>
              <a:buNone/>
            </a:pPr>
            <a:r>
              <a:rPr b="1" i="0" lang="en-US" sz="3600" u="none" cap="none" strike="noStrike">
                <a:solidFill>
                  <a:srgbClr val="000000"/>
                </a:solidFill>
                <a:latin typeface="Georgia"/>
                <a:ea typeface="Georgia"/>
                <a:cs typeface="Georgia"/>
                <a:sym typeface="Georgia"/>
              </a:rPr>
              <a:t>Physiology of Osseous Tissue </a:t>
            </a:r>
            <a:endParaRPr/>
          </a:p>
        </p:txBody>
      </p:sp>
      <p:grpSp>
        <p:nvGrpSpPr>
          <p:cNvPr id="971" name="Google Shape;971;p70"/>
          <p:cNvGrpSpPr/>
          <p:nvPr/>
        </p:nvGrpSpPr>
        <p:grpSpPr>
          <a:xfrm>
            <a:off x="173028" y="131328"/>
            <a:ext cx="980377" cy="1007342"/>
            <a:chOff x="-1" y="-1"/>
            <a:chExt cx="980375" cy="1007340"/>
          </a:xfrm>
        </p:grpSpPr>
        <p:sp>
          <p:nvSpPr>
            <p:cNvPr id="972" name="Google Shape;972;p70"/>
            <p:cNvSpPr/>
            <p:nvPr/>
          </p:nvSpPr>
          <p:spPr>
            <a:xfrm>
              <a:off x="-1" y="-1"/>
              <a:ext cx="980375" cy="1007340"/>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973" name="Google Shape;973;p70"/>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974" name="Google Shape;974;p70"/>
            <p:cNvGrpSpPr/>
            <p:nvPr/>
          </p:nvGrpSpPr>
          <p:grpSpPr>
            <a:xfrm>
              <a:off x="142133" y="146024"/>
              <a:ext cx="696259" cy="715335"/>
              <a:chOff x="-2" y="-1"/>
              <a:chExt cx="696258" cy="715334"/>
            </a:xfrm>
          </p:grpSpPr>
          <p:sp>
            <p:nvSpPr>
              <p:cNvPr id="975" name="Google Shape;975;p70"/>
              <p:cNvSpPr/>
              <p:nvPr/>
            </p:nvSpPr>
            <p:spPr>
              <a:xfrm>
                <a:off x="-2" y="0"/>
                <a:ext cx="696256" cy="715329"/>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976" name="Google Shape;976;p70"/>
              <p:cNvPicPr preferRelativeResize="0"/>
              <p:nvPr/>
            </p:nvPicPr>
            <p:blipFill rotWithShape="1">
              <a:blip r:embed="rId4">
                <a:alphaModFix/>
              </a:blip>
              <a:srcRect b="0" l="0" r="0" t="0"/>
              <a:stretch/>
            </p:blipFill>
            <p:spPr>
              <a:xfrm>
                <a:off x="2" y="-1"/>
                <a:ext cx="696254" cy="715334"/>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71"/>
                                        </p:tgtEl>
                                        <p:attrNameLst>
                                          <p:attrName>style.visibility</p:attrName>
                                        </p:attrNameLst>
                                      </p:cBhvr>
                                      <p:to>
                                        <p:strVal val="visible"/>
                                      </p:to>
                                    </p:set>
                                    <p:anim calcmode="lin" valueType="num">
                                      <p:cBhvr additive="base">
                                        <p:cTn dur="300"/>
                                        <p:tgtEl>
                                          <p:spTgt spid="971"/>
                                        </p:tgtEl>
                                        <p:attrNameLst>
                                          <p:attrName>ppt_w</p:attrName>
                                        </p:attrNameLst>
                                      </p:cBhvr>
                                      <p:tavLst>
                                        <p:tav fmla="" tm="0">
                                          <p:val>
                                            <p:strVal val="0"/>
                                          </p:val>
                                        </p:tav>
                                        <p:tav fmla="" tm="100000">
                                          <p:val>
                                            <p:strVal val="#ppt_w"/>
                                          </p:val>
                                        </p:tav>
                                      </p:tavLst>
                                    </p:anim>
                                    <p:anim calcmode="lin" valueType="num">
                                      <p:cBhvr additive="base">
                                        <p:cTn dur="300"/>
                                        <p:tgtEl>
                                          <p:spTgt spid="97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grpSp>
        <p:nvGrpSpPr>
          <p:cNvPr id="981" name="Google Shape;981;p73"/>
          <p:cNvGrpSpPr/>
          <p:nvPr/>
        </p:nvGrpSpPr>
        <p:grpSpPr>
          <a:xfrm>
            <a:off x="-74254" y="6205470"/>
            <a:ext cx="12248963" cy="755694"/>
            <a:chOff x="-2" y="-1"/>
            <a:chExt cx="12248961" cy="755693"/>
          </a:xfrm>
        </p:grpSpPr>
        <p:sp>
          <p:nvSpPr>
            <p:cNvPr id="982" name="Google Shape;982;p73"/>
            <p:cNvSpPr/>
            <p:nvPr/>
          </p:nvSpPr>
          <p:spPr>
            <a:xfrm>
              <a:off x="2797111" y="18570"/>
              <a:ext cx="9451848" cy="684189"/>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983" name="Google Shape;983;p73"/>
            <p:cNvSpPr/>
            <p:nvPr/>
          </p:nvSpPr>
          <p:spPr>
            <a:xfrm>
              <a:off x="58513" y="16859"/>
              <a:ext cx="2922815" cy="738833"/>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984" name="Google Shape;984;p73"/>
            <p:cNvPicPr preferRelativeResize="0"/>
            <p:nvPr/>
          </p:nvPicPr>
          <p:blipFill rotWithShape="1">
            <a:blip r:embed="rId3">
              <a:alphaModFix/>
            </a:blip>
            <a:srcRect b="0" l="0" r="0" t="0"/>
            <a:stretch/>
          </p:blipFill>
          <p:spPr>
            <a:xfrm>
              <a:off x="-2" y="-1"/>
              <a:ext cx="704323" cy="613864"/>
            </a:xfrm>
            <a:prstGeom prst="rect">
              <a:avLst/>
            </a:prstGeom>
            <a:noFill/>
            <a:ln>
              <a:noFill/>
            </a:ln>
          </p:spPr>
        </p:pic>
        <p:sp>
          <p:nvSpPr>
            <p:cNvPr id="985" name="Google Shape;985;p73"/>
            <p:cNvSpPr txBox="1"/>
            <p:nvPr/>
          </p:nvSpPr>
          <p:spPr>
            <a:xfrm>
              <a:off x="696105" y="153861"/>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986" name="Google Shape;986;p73"/>
          <p:cNvSpPr txBox="1"/>
          <p:nvPr/>
        </p:nvSpPr>
        <p:spPr>
          <a:xfrm>
            <a:off x="1094997" y="1811290"/>
            <a:ext cx="8961995" cy="434337"/>
          </a:xfrm>
          <a:prstGeom prst="rect">
            <a:avLst/>
          </a:prstGeom>
          <a:noFill/>
          <a:ln>
            <a:noFill/>
          </a:ln>
        </p:spPr>
        <p:txBody>
          <a:bodyPr anchorCtr="0" anchor="b"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Georgia"/>
              <a:buNone/>
            </a:pPr>
            <a:r>
              <a:rPr b="0" i="0" lang="en-US" sz="2400" u="none" cap="none" strike="noStrike">
                <a:solidFill>
                  <a:srgbClr val="000000"/>
                </a:solidFill>
                <a:latin typeface="Georgia"/>
                <a:ea typeface="Georgia"/>
                <a:cs typeface="Georgia"/>
                <a:sym typeface="Georgia"/>
              </a:rPr>
              <a:t>part D: </a:t>
            </a:r>
            <a:endParaRPr/>
          </a:p>
        </p:txBody>
      </p:sp>
      <p:sp>
        <p:nvSpPr>
          <p:cNvPr id="987" name="Google Shape;987;p73"/>
          <p:cNvSpPr txBox="1"/>
          <p:nvPr/>
        </p:nvSpPr>
        <p:spPr>
          <a:xfrm>
            <a:off x="749482" y="2405321"/>
            <a:ext cx="10601492" cy="3640456"/>
          </a:xfrm>
          <a:prstGeom prst="rect">
            <a:avLst/>
          </a:prstGeom>
          <a:noFill/>
          <a:ln>
            <a:noFill/>
          </a:ln>
        </p:spPr>
        <p:txBody>
          <a:bodyPr anchorCtr="0" anchor="ctr" bIns="50800" lIns="50800" spcFirstLastPara="1" rIns="50800" wrap="square" tIns="50800">
            <a:spAutoFit/>
          </a:bodyPr>
          <a:lstStyle/>
          <a:p>
            <a:pPr indent="0" lvl="0" marL="0" marR="0" rtl="0" algn="l">
              <a:lnSpc>
                <a:spcPct val="204761"/>
              </a:lnSpc>
              <a:spcBef>
                <a:spcPts val="0"/>
              </a:spcBef>
              <a:spcAft>
                <a:spcPts val="0"/>
              </a:spcAft>
              <a:buClr>
                <a:srgbClr val="000000"/>
              </a:buClr>
              <a:buSzPts val="2100"/>
              <a:buFont typeface="Arial"/>
              <a:buNone/>
            </a:pPr>
            <a:r>
              <a:rPr b="0" i="0" lang="en-US" sz="2100" u="none" cap="none" strike="noStrike">
                <a:solidFill>
                  <a:srgbClr val="000000"/>
                </a:solidFill>
                <a:latin typeface="Arial"/>
                <a:ea typeface="Arial"/>
                <a:cs typeface="Arial"/>
                <a:sym typeface="Arial"/>
              </a:rPr>
              <a:t>Fabiola’s doctor suggests </a:t>
            </a:r>
            <a:r>
              <a:rPr b="1" i="0" lang="en-US" sz="2100" u="none" cap="none" strike="noStrike">
                <a:solidFill>
                  <a:srgbClr val="000000"/>
                </a:solidFill>
                <a:latin typeface="Arial"/>
                <a:ea typeface="Arial"/>
                <a:cs typeface="Arial"/>
                <a:sym typeface="Arial"/>
              </a:rPr>
              <a:t>hormone replacement therapy (HRT) </a:t>
            </a:r>
            <a:r>
              <a:rPr b="0" i="0" lang="en-US" sz="2100" u="none" cap="none" strike="noStrike">
                <a:solidFill>
                  <a:srgbClr val="000000"/>
                </a:solidFill>
                <a:latin typeface="Arial"/>
                <a:ea typeface="Arial"/>
                <a:cs typeface="Arial"/>
                <a:sym typeface="Arial"/>
              </a:rPr>
              <a:t>to decrease Fabiola’s risk of developing osteoporosis. What is HRT? How does HRT decrease the risk of developing osteoporosis? </a:t>
            </a:r>
            <a:endParaRPr b="0" i="0" sz="1200" u="none" cap="none" strike="noStrike">
              <a:solidFill>
                <a:srgbClr val="000000"/>
              </a:solidFill>
              <a:latin typeface="Times"/>
              <a:ea typeface="Times"/>
              <a:cs typeface="Times"/>
              <a:sym typeface="Times"/>
            </a:endParaRPr>
          </a:p>
          <a:p>
            <a:pPr indent="0" lvl="0" marL="0" marR="0" rtl="0" algn="l">
              <a:lnSpc>
                <a:spcPct val="358333"/>
              </a:lnSpc>
              <a:spcBef>
                <a:spcPts val="1200"/>
              </a:spcBef>
              <a:spcAft>
                <a:spcPts val="0"/>
              </a:spcAft>
              <a:buClr>
                <a:srgbClr val="000000"/>
              </a:buClr>
              <a:buSzPts val="1200"/>
              <a:buFont typeface="Times"/>
              <a:buNone/>
            </a:pPr>
            <a:r>
              <a:t/>
            </a:r>
            <a:endParaRPr b="0" i="0" sz="1200" u="none" cap="none" strike="noStrike">
              <a:solidFill>
                <a:srgbClr val="000000"/>
              </a:solidFill>
              <a:latin typeface="Times"/>
              <a:ea typeface="Times"/>
              <a:cs typeface="Times"/>
              <a:sym typeface="Times"/>
            </a:endParaRPr>
          </a:p>
          <a:p>
            <a:pPr indent="0" lvl="0" marL="0" marR="0" rtl="0" algn="just">
              <a:lnSpc>
                <a:spcPct val="204761"/>
              </a:lnSpc>
              <a:spcBef>
                <a:spcPts val="1200"/>
              </a:spcBef>
              <a:spcAft>
                <a:spcPts val="0"/>
              </a:spcAft>
              <a:buClr>
                <a:srgbClr val="000000"/>
              </a:buClr>
              <a:buSzPts val="2100"/>
              <a:buFont typeface="Times"/>
              <a:buNone/>
            </a:pPr>
            <a:br>
              <a:rPr b="1" i="0" lang="en-US" sz="2100" u="none" cap="none" strike="noStrike">
                <a:solidFill>
                  <a:srgbClr val="000000"/>
                </a:solidFill>
                <a:latin typeface="Times"/>
                <a:ea typeface="Times"/>
                <a:cs typeface="Times"/>
                <a:sym typeface="Times"/>
              </a:rPr>
            </a:br>
            <a:endParaRPr/>
          </a:p>
        </p:txBody>
      </p:sp>
      <p:sp>
        <p:nvSpPr>
          <p:cNvPr id="988" name="Google Shape;988;p73"/>
          <p:cNvSpPr txBox="1"/>
          <p:nvPr/>
        </p:nvSpPr>
        <p:spPr>
          <a:xfrm>
            <a:off x="1825150" y="521553"/>
            <a:ext cx="7843002" cy="612137"/>
          </a:xfrm>
          <a:prstGeom prst="rect">
            <a:avLst/>
          </a:prstGeom>
          <a:noFill/>
          <a:ln>
            <a:noFill/>
          </a:ln>
        </p:spPr>
        <p:txBody>
          <a:bodyPr anchorCtr="0" anchor="b"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3600"/>
              <a:buFont typeface="Georgia"/>
              <a:buNone/>
            </a:pPr>
            <a:r>
              <a:rPr b="1" i="0" lang="en-US" sz="3600" u="none" cap="none" strike="noStrike">
                <a:solidFill>
                  <a:srgbClr val="000000"/>
                </a:solidFill>
                <a:latin typeface="Georgia"/>
                <a:ea typeface="Georgia"/>
                <a:cs typeface="Georgia"/>
                <a:sym typeface="Georgia"/>
              </a:rPr>
              <a:t>Physiology of Osseous Tissue </a:t>
            </a:r>
            <a:endParaRPr/>
          </a:p>
        </p:txBody>
      </p:sp>
      <p:grpSp>
        <p:nvGrpSpPr>
          <p:cNvPr id="989" name="Google Shape;989;p73"/>
          <p:cNvGrpSpPr/>
          <p:nvPr/>
        </p:nvGrpSpPr>
        <p:grpSpPr>
          <a:xfrm>
            <a:off x="414328" y="448828"/>
            <a:ext cx="980376" cy="1007342"/>
            <a:chOff x="-1" y="-1"/>
            <a:chExt cx="980375" cy="1007340"/>
          </a:xfrm>
        </p:grpSpPr>
        <p:sp>
          <p:nvSpPr>
            <p:cNvPr id="990" name="Google Shape;990;p73"/>
            <p:cNvSpPr/>
            <p:nvPr/>
          </p:nvSpPr>
          <p:spPr>
            <a:xfrm>
              <a:off x="-1" y="-1"/>
              <a:ext cx="980375" cy="1007340"/>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991" name="Google Shape;991;p73"/>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992" name="Google Shape;992;p73"/>
            <p:cNvGrpSpPr/>
            <p:nvPr/>
          </p:nvGrpSpPr>
          <p:grpSpPr>
            <a:xfrm>
              <a:off x="142133" y="146024"/>
              <a:ext cx="696259" cy="715335"/>
              <a:chOff x="-2" y="-1"/>
              <a:chExt cx="696258" cy="715334"/>
            </a:xfrm>
          </p:grpSpPr>
          <p:sp>
            <p:nvSpPr>
              <p:cNvPr id="993" name="Google Shape;993;p73"/>
              <p:cNvSpPr/>
              <p:nvPr/>
            </p:nvSpPr>
            <p:spPr>
              <a:xfrm>
                <a:off x="-2" y="0"/>
                <a:ext cx="696256" cy="715329"/>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994" name="Google Shape;994;p73"/>
              <p:cNvPicPr preferRelativeResize="0"/>
              <p:nvPr/>
            </p:nvPicPr>
            <p:blipFill rotWithShape="1">
              <a:blip r:embed="rId4">
                <a:alphaModFix/>
              </a:blip>
              <a:srcRect b="0" l="0" r="0" t="0"/>
              <a:stretch/>
            </p:blipFill>
            <p:spPr>
              <a:xfrm>
                <a:off x="2" y="-1"/>
                <a:ext cx="696254" cy="715334"/>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89"/>
                                        </p:tgtEl>
                                        <p:attrNameLst>
                                          <p:attrName>style.visibility</p:attrName>
                                        </p:attrNameLst>
                                      </p:cBhvr>
                                      <p:to>
                                        <p:strVal val="visible"/>
                                      </p:to>
                                    </p:set>
                                    <p:anim calcmode="lin" valueType="num">
                                      <p:cBhvr additive="base">
                                        <p:cTn dur="300"/>
                                        <p:tgtEl>
                                          <p:spTgt spid="989"/>
                                        </p:tgtEl>
                                        <p:attrNameLst>
                                          <p:attrName>ppt_w</p:attrName>
                                        </p:attrNameLst>
                                      </p:cBhvr>
                                      <p:tavLst>
                                        <p:tav fmla="" tm="0">
                                          <p:val>
                                            <p:strVal val="0"/>
                                          </p:val>
                                        </p:tav>
                                        <p:tav fmla="" tm="100000">
                                          <p:val>
                                            <p:strVal val="#ppt_w"/>
                                          </p:val>
                                        </p:tav>
                                      </p:tavLst>
                                    </p:anim>
                                    <p:anim calcmode="lin" valueType="num">
                                      <p:cBhvr additive="base">
                                        <p:cTn dur="300"/>
                                        <p:tgtEl>
                                          <p:spTgt spid="98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 name="Shape 998"/>
        <p:cNvGrpSpPr/>
        <p:nvPr/>
      </p:nvGrpSpPr>
      <p:grpSpPr>
        <a:xfrm>
          <a:off x="0" y="0"/>
          <a:ext cx="0" cy="0"/>
          <a:chOff x="0" y="0"/>
          <a:chExt cx="0" cy="0"/>
        </a:xfrm>
      </p:grpSpPr>
      <p:grpSp>
        <p:nvGrpSpPr>
          <p:cNvPr id="999" name="Google Shape;999;p75"/>
          <p:cNvGrpSpPr/>
          <p:nvPr/>
        </p:nvGrpSpPr>
        <p:grpSpPr>
          <a:xfrm>
            <a:off x="-74254" y="6205470"/>
            <a:ext cx="12248963" cy="755694"/>
            <a:chOff x="-2" y="-1"/>
            <a:chExt cx="12248961" cy="755693"/>
          </a:xfrm>
        </p:grpSpPr>
        <p:sp>
          <p:nvSpPr>
            <p:cNvPr id="1000" name="Google Shape;1000;p75"/>
            <p:cNvSpPr/>
            <p:nvPr/>
          </p:nvSpPr>
          <p:spPr>
            <a:xfrm>
              <a:off x="2797111" y="18570"/>
              <a:ext cx="9451848" cy="684189"/>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1001" name="Google Shape;1001;p75"/>
            <p:cNvSpPr/>
            <p:nvPr/>
          </p:nvSpPr>
          <p:spPr>
            <a:xfrm>
              <a:off x="58513" y="16859"/>
              <a:ext cx="2922815" cy="738833"/>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1002" name="Google Shape;1002;p75"/>
            <p:cNvPicPr preferRelativeResize="0"/>
            <p:nvPr/>
          </p:nvPicPr>
          <p:blipFill rotWithShape="1">
            <a:blip r:embed="rId3">
              <a:alphaModFix/>
            </a:blip>
            <a:srcRect b="0" l="0" r="0" t="0"/>
            <a:stretch/>
          </p:blipFill>
          <p:spPr>
            <a:xfrm>
              <a:off x="-2" y="-1"/>
              <a:ext cx="704323" cy="613864"/>
            </a:xfrm>
            <a:prstGeom prst="rect">
              <a:avLst/>
            </a:prstGeom>
            <a:noFill/>
            <a:ln>
              <a:noFill/>
            </a:ln>
          </p:spPr>
        </p:pic>
        <p:sp>
          <p:nvSpPr>
            <p:cNvPr id="1003" name="Google Shape;1003;p75"/>
            <p:cNvSpPr txBox="1"/>
            <p:nvPr/>
          </p:nvSpPr>
          <p:spPr>
            <a:xfrm>
              <a:off x="696105" y="153861"/>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1004" name="Google Shape;1004;p75"/>
          <p:cNvSpPr txBox="1"/>
          <p:nvPr/>
        </p:nvSpPr>
        <p:spPr>
          <a:xfrm>
            <a:off x="752097" y="1807589"/>
            <a:ext cx="8961995" cy="434337"/>
          </a:xfrm>
          <a:prstGeom prst="rect">
            <a:avLst/>
          </a:prstGeom>
          <a:noFill/>
          <a:ln>
            <a:noFill/>
          </a:ln>
        </p:spPr>
        <p:txBody>
          <a:bodyPr anchorCtr="0" anchor="b"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Georgia"/>
              <a:buNone/>
            </a:pPr>
            <a:r>
              <a:rPr b="0" i="0" lang="en-US" sz="2400" u="none" cap="none" strike="noStrike">
                <a:solidFill>
                  <a:srgbClr val="000000"/>
                </a:solidFill>
                <a:latin typeface="Georgia"/>
                <a:ea typeface="Georgia"/>
                <a:cs typeface="Georgia"/>
                <a:sym typeface="Georgia"/>
              </a:rPr>
              <a:t>part E: </a:t>
            </a:r>
            <a:endParaRPr/>
          </a:p>
        </p:txBody>
      </p:sp>
      <p:sp>
        <p:nvSpPr>
          <p:cNvPr id="1005" name="Google Shape;1005;p75"/>
          <p:cNvSpPr txBox="1"/>
          <p:nvPr/>
        </p:nvSpPr>
        <p:spPr>
          <a:xfrm>
            <a:off x="647882" y="2291021"/>
            <a:ext cx="10601492" cy="4885056"/>
          </a:xfrm>
          <a:prstGeom prst="rect">
            <a:avLst/>
          </a:prstGeom>
          <a:noFill/>
          <a:ln>
            <a:noFill/>
          </a:ln>
        </p:spPr>
        <p:txBody>
          <a:bodyPr anchorCtr="0" anchor="ctr" bIns="50800" lIns="50800" spcFirstLastPara="1" rIns="50800" wrap="square" tIns="50800">
            <a:spAutoFit/>
          </a:bodyPr>
          <a:lstStyle/>
          <a:p>
            <a:pPr indent="0" lvl="0" marL="0" marR="0" rtl="0" algn="l">
              <a:lnSpc>
                <a:spcPct val="204761"/>
              </a:lnSpc>
              <a:spcBef>
                <a:spcPts val="0"/>
              </a:spcBef>
              <a:spcAft>
                <a:spcPts val="0"/>
              </a:spcAft>
              <a:buClr>
                <a:srgbClr val="000000"/>
              </a:buClr>
              <a:buSzPts val="2100"/>
              <a:buFont typeface="Arial"/>
              <a:buNone/>
            </a:pPr>
            <a:r>
              <a:rPr b="0" i="0" lang="en-US" sz="2100" u="none" cap="none" strike="noStrike">
                <a:solidFill>
                  <a:srgbClr val="000000"/>
                </a:solidFill>
                <a:latin typeface="Arial"/>
                <a:ea typeface="Arial"/>
                <a:cs typeface="Arial"/>
                <a:sym typeface="Arial"/>
              </a:rPr>
              <a:t>Fabiola’s doctor explains that HRT is not for everyone; it has potential side- effects such as</a:t>
            </a:r>
            <a:r>
              <a:rPr b="1" i="0" lang="en-US" sz="2100" u="none" cap="none" strike="noStrike">
                <a:solidFill>
                  <a:srgbClr val="000000"/>
                </a:solidFill>
                <a:latin typeface="Arial"/>
                <a:ea typeface="Arial"/>
                <a:cs typeface="Arial"/>
                <a:sym typeface="Arial"/>
              </a:rPr>
              <a:t> increased risk of breast cancer.</a:t>
            </a:r>
            <a:r>
              <a:rPr b="0" i="0" lang="en-US" sz="2100" u="none" cap="none" strike="noStrike">
                <a:solidFill>
                  <a:srgbClr val="000000"/>
                </a:solidFill>
                <a:latin typeface="Arial"/>
                <a:ea typeface="Arial"/>
                <a:cs typeface="Arial"/>
                <a:sym typeface="Arial"/>
              </a:rPr>
              <a:t> Because breast cancer runs in Fabiola’s family, she should also consider other alternatives. Describe at least two </a:t>
            </a:r>
            <a:r>
              <a:rPr b="1" i="0" lang="en-US" sz="2100" u="none" cap="none" strike="noStrike">
                <a:solidFill>
                  <a:srgbClr val="000000"/>
                </a:solidFill>
                <a:latin typeface="Arial"/>
                <a:ea typeface="Arial"/>
                <a:cs typeface="Arial"/>
                <a:sym typeface="Arial"/>
              </a:rPr>
              <a:t>other options </a:t>
            </a:r>
            <a:r>
              <a:rPr b="0" i="0" lang="en-US" sz="2100" u="none" cap="none" strike="noStrike">
                <a:solidFill>
                  <a:srgbClr val="000000"/>
                </a:solidFill>
                <a:latin typeface="Arial"/>
                <a:ea typeface="Arial"/>
                <a:cs typeface="Arial"/>
                <a:sym typeface="Arial"/>
              </a:rPr>
              <a:t>that </a:t>
            </a:r>
            <a:r>
              <a:rPr b="1" i="0" lang="en-US" sz="2100" u="none" cap="none" strike="noStrike">
                <a:solidFill>
                  <a:srgbClr val="000000"/>
                </a:solidFill>
                <a:latin typeface="Arial"/>
                <a:ea typeface="Arial"/>
                <a:cs typeface="Arial"/>
                <a:sym typeface="Arial"/>
              </a:rPr>
              <a:t>can help</a:t>
            </a:r>
            <a:r>
              <a:rPr b="0" i="0" lang="en-US" sz="2100" u="none" cap="none" strike="noStrike">
                <a:solidFill>
                  <a:srgbClr val="000000"/>
                </a:solidFill>
                <a:latin typeface="Arial"/>
                <a:ea typeface="Arial"/>
                <a:cs typeface="Arial"/>
                <a:sym typeface="Arial"/>
              </a:rPr>
              <a:t> prevent osteoporosis. </a:t>
            </a:r>
            <a:endParaRPr b="0" i="0" sz="1200" u="none" cap="none" strike="noStrike">
              <a:solidFill>
                <a:srgbClr val="000000"/>
              </a:solidFill>
              <a:latin typeface="Times"/>
              <a:ea typeface="Times"/>
              <a:cs typeface="Times"/>
              <a:sym typeface="Times"/>
            </a:endParaRPr>
          </a:p>
          <a:p>
            <a:pPr indent="0" lvl="0" marL="0" marR="0" rtl="0" algn="l">
              <a:lnSpc>
                <a:spcPct val="358333"/>
              </a:lnSpc>
              <a:spcBef>
                <a:spcPts val="1200"/>
              </a:spcBef>
              <a:spcAft>
                <a:spcPts val="0"/>
              </a:spcAft>
              <a:buClr>
                <a:srgbClr val="000000"/>
              </a:buClr>
              <a:buSzPts val="1200"/>
              <a:buFont typeface="Times"/>
              <a:buNone/>
            </a:pPr>
            <a:r>
              <a:t/>
            </a:r>
            <a:endParaRPr b="0" i="0" sz="1200" u="none" cap="none" strike="noStrike">
              <a:solidFill>
                <a:srgbClr val="000000"/>
              </a:solidFill>
              <a:latin typeface="Times"/>
              <a:ea typeface="Times"/>
              <a:cs typeface="Times"/>
              <a:sym typeface="Times"/>
            </a:endParaRPr>
          </a:p>
          <a:p>
            <a:pPr indent="0" lvl="0" marL="0" marR="0" rtl="0" algn="l">
              <a:lnSpc>
                <a:spcPct val="358333"/>
              </a:lnSpc>
              <a:spcBef>
                <a:spcPts val="1200"/>
              </a:spcBef>
              <a:spcAft>
                <a:spcPts val="0"/>
              </a:spcAft>
              <a:buClr>
                <a:srgbClr val="000000"/>
              </a:buClr>
              <a:buSzPts val="1200"/>
              <a:buFont typeface="Times"/>
              <a:buNone/>
            </a:pPr>
            <a:r>
              <a:t/>
            </a:r>
            <a:endParaRPr b="0" i="0" sz="1200" u="none" cap="none" strike="noStrike">
              <a:solidFill>
                <a:srgbClr val="000000"/>
              </a:solidFill>
              <a:latin typeface="Times"/>
              <a:ea typeface="Times"/>
              <a:cs typeface="Times"/>
              <a:sym typeface="Times"/>
            </a:endParaRPr>
          </a:p>
          <a:p>
            <a:pPr indent="0" lvl="0" marL="0" marR="0" rtl="0" algn="just">
              <a:lnSpc>
                <a:spcPct val="204761"/>
              </a:lnSpc>
              <a:spcBef>
                <a:spcPts val="1200"/>
              </a:spcBef>
              <a:spcAft>
                <a:spcPts val="0"/>
              </a:spcAft>
              <a:buClr>
                <a:srgbClr val="000000"/>
              </a:buClr>
              <a:buSzPts val="2100"/>
              <a:buFont typeface="Times"/>
              <a:buNone/>
            </a:pPr>
            <a:br>
              <a:rPr b="1" i="0" lang="en-US" sz="2100" u="none" cap="none" strike="noStrike">
                <a:solidFill>
                  <a:srgbClr val="000000"/>
                </a:solidFill>
                <a:latin typeface="Times"/>
                <a:ea typeface="Times"/>
                <a:cs typeface="Times"/>
                <a:sym typeface="Times"/>
              </a:rPr>
            </a:br>
            <a:endParaRPr/>
          </a:p>
        </p:txBody>
      </p:sp>
      <p:sp>
        <p:nvSpPr>
          <p:cNvPr id="1006" name="Google Shape;1006;p75"/>
          <p:cNvSpPr txBox="1"/>
          <p:nvPr/>
        </p:nvSpPr>
        <p:spPr>
          <a:xfrm>
            <a:off x="1694219" y="511987"/>
            <a:ext cx="7843002" cy="612137"/>
          </a:xfrm>
          <a:prstGeom prst="rect">
            <a:avLst/>
          </a:prstGeom>
          <a:noFill/>
          <a:ln>
            <a:noFill/>
          </a:ln>
        </p:spPr>
        <p:txBody>
          <a:bodyPr anchorCtr="0" anchor="b"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3600"/>
              <a:buFont typeface="Georgia"/>
              <a:buNone/>
            </a:pPr>
            <a:r>
              <a:rPr b="1" i="0" lang="en-US" sz="3600" u="none" cap="none" strike="noStrike">
                <a:solidFill>
                  <a:srgbClr val="000000"/>
                </a:solidFill>
                <a:latin typeface="Georgia"/>
                <a:ea typeface="Georgia"/>
                <a:cs typeface="Georgia"/>
                <a:sym typeface="Georgia"/>
              </a:rPr>
              <a:t>Physiology of Osseous Tissue </a:t>
            </a:r>
            <a:endParaRPr/>
          </a:p>
        </p:txBody>
      </p:sp>
      <p:grpSp>
        <p:nvGrpSpPr>
          <p:cNvPr id="1007" name="Google Shape;1007;p75"/>
          <p:cNvGrpSpPr/>
          <p:nvPr/>
        </p:nvGrpSpPr>
        <p:grpSpPr>
          <a:xfrm>
            <a:off x="300028" y="314384"/>
            <a:ext cx="980376" cy="1007343"/>
            <a:chOff x="-1" y="-2"/>
            <a:chExt cx="980375" cy="1007341"/>
          </a:xfrm>
        </p:grpSpPr>
        <p:sp>
          <p:nvSpPr>
            <p:cNvPr id="1008" name="Google Shape;1008;p75"/>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1009" name="Google Shape;1009;p75"/>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1010" name="Google Shape;1010;p75"/>
            <p:cNvGrpSpPr/>
            <p:nvPr/>
          </p:nvGrpSpPr>
          <p:grpSpPr>
            <a:xfrm>
              <a:off x="142133" y="146024"/>
              <a:ext cx="696259" cy="715335"/>
              <a:chOff x="-2" y="-2"/>
              <a:chExt cx="696258" cy="715334"/>
            </a:xfrm>
          </p:grpSpPr>
          <p:sp>
            <p:nvSpPr>
              <p:cNvPr id="1011" name="Google Shape;1011;p75"/>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1012" name="Google Shape;1012;p75"/>
              <p:cNvPicPr preferRelativeResize="0"/>
              <p:nvPr/>
            </p:nvPicPr>
            <p:blipFill rotWithShape="1">
              <a:blip r:embed="rId4">
                <a:alphaModFix/>
              </a:blip>
              <a:srcRect b="0" l="0" r="0" t="0"/>
              <a:stretch/>
            </p:blipFill>
            <p:spPr>
              <a:xfrm>
                <a:off x="2" y="-2"/>
                <a:ext cx="696254" cy="715334"/>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07"/>
                                        </p:tgtEl>
                                        <p:attrNameLst>
                                          <p:attrName>style.visibility</p:attrName>
                                        </p:attrNameLst>
                                      </p:cBhvr>
                                      <p:to>
                                        <p:strVal val="visible"/>
                                      </p:to>
                                    </p:set>
                                    <p:anim calcmode="lin" valueType="num">
                                      <p:cBhvr additive="base">
                                        <p:cTn dur="300"/>
                                        <p:tgtEl>
                                          <p:spTgt spid="1007"/>
                                        </p:tgtEl>
                                        <p:attrNameLst>
                                          <p:attrName>ppt_w</p:attrName>
                                        </p:attrNameLst>
                                      </p:cBhvr>
                                      <p:tavLst>
                                        <p:tav fmla="" tm="0">
                                          <p:val>
                                            <p:strVal val="0"/>
                                          </p:val>
                                        </p:tav>
                                        <p:tav fmla="" tm="100000">
                                          <p:val>
                                            <p:strVal val="#ppt_w"/>
                                          </p:val>
                                        </p:tav>
                                      </p:tavLst>
                                    </p:anim>
                                    <p:anim calcmode="lin" valueType="num">
                                      <p:cBhvr additive="base">
                                        <p:cTn dur="300"/>
                                        <p:tgtEl>
                                          <p:spTgt spid="100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grpSp>
        <p:nvGrpSpPr>
          <p:cNvPr id="128" name="Google Shape;128;p5"/>
          <p:cNvGrpSpPr/>
          <p:nvPr/>
        </p:nvGrpSpPr>
        <p:grpSpPr>
          <a:xfrm>
            <a:off x="-74254" y="6205470"/>
            <a:ext cx="12248963" cy="755694"/>
            <a:chOff x="-2" y="-1"/>
            <a:chExt cx="12248961" cy="755693"/>
          </a:xfrm>
        </p:grpSpPr>
        <p:sp>
          <p:nvSpPr>
            <p:cNvPr id="129" name="Google Shape;129;p5"/>
            <p:cNvSpPr/>
            <p:nvPr/>
          </p:nvSpPr>
          <p:spPr>
            <a:xfrm>
              <a:off x="2797111" y="18570"/>
              <a:ext cx="9451848" cy="684189"/>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130" name="Google Shape;130;p5"/>
            <p:cNvSpPr/>
            <p:nvPr/>
          </p:nvSpPr>
          <p:spPr>
            <a:xfrm>
              <a:off x="58513" y="16859"/>
              <a:ext cx="2922815" cy="738833"/>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131" name="Google Shape;131;p5"/>
            <p:cNvPicPr preferRelativeResize="0"/>
            <p:nvPr/>
          </p:nvPicPr>
          <p:blipFill rotWithShape="1">
            <a:blip r:embed="rId3">
              <a:alphaModFix/>
            </a:blip>
            <a:srcRect b="0" l="0" r="0" t="0"/>
            <a:stretch/>
          </p:blipFill>
          <p:spPr>
            <a:xfrm>
              <a:off x="-2" y="-1"/>
              <a:ext cx="704323" cy="613864"/>
            </a:xfrm>
            <a:prstGeom prst="rect">
              <a:avLst/>
            </a:prstGeom>
            <a:noFill/>
            <a:ln>
              <a:noFill/>
            </a:ln>
          </p:spPr>
        </p:pic>
        <p:sp>
          <p:nvSpPr>
            <p:cNvPr id="132" name="Google Shape;132;p5"/>
            <p:cNvSpPr txBox="1"/>
            <p:nvPr/>
          </p:nvSpPr>
          <p:spPr>
            <a:xfrm>
              <a:off x="696105" y="153861"/>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graphicFrame>
        <p:nvGraphicFramePr>
          <p:cNvPr id="133" name="Google Shape;133;p5"/>
          <p:cNvGraphicFramePr/>
          <p:nvPr/>
        </p:nvGraphicFramePr>
        <p:xfrm>
          <a:off x="1307095" y="1327150"/>
          <a:ext cx="3000000" cy="3000000"/>
        </p:xfrm>
        <a:graphic>
          <a:graphicData uri="http://schemas.openxmlformats.org/drawingml/2006/table">
            <a:tbl>
              <a:tblPr bandRow="1">
                <a:noFill/>
                <a:tableStyleId>{908EA607-B1B2-4935-9A15-3940FB75A449}</a:tableStyleId>
              </a:tblPr>
              <a:tblGrid>
                <a:gridCol w="1724475"/>
                <a:gridCol w="2878100"/>
                <a:gridCol w="4528100"/>
              </a:tblGrid>
              <a:tr h="254000">
                <a:tc gridSpan="3">
                  <a:txBody>
                    <a:bodyPr/>
                    <a:lstStyle/>
                    <a:p>
                      <a:pPr indent="0" lvl="0" marL="0" marR="0" rtl="0" algn="l">
                        <a:lnSpc>
                          <a:spcPct val="100000"/>
                        </a:lnSpc>
                        <a:spcBef>
                          <a:spcPts val="0"/>
                        </a:spcBef>
                        <a:spcAft>
                          <a:spcPts val="0"/>
                        </a:spcAft>
                        <a:buClr>
                          <a:schemeClr val="dk1"/>
                        </a:buClr>
                        <a:buSzPts val="1700"/>
                        <a:buFont typeface="Georgia"/>
                        <a:buNone/>
                      </a:pPr>
                      <a:r>
                        <a:rPr lang="en-US" sz="1700" u="none" cap="none" strike="noStrike">
                          <a:latin typeface="Georgia"/>
                          <a:ea typeface="Georgia"/>
                          <a:cs typeface="Georgia"/>
                          <a:sym typeface="Georgia"/>
                        </a:rPr>
                        <a:t>Bone Cells</a:t>
                      </a:r>
                      <a:endParaRPr/>
                    </a:p>
                  </a:txBody>
                  <a:tcPr marT="114300" marB="114300" marR="114300" marL="114300" anchor="ctr">
                    <a:lnL cap="flat" cmpd="sng" w="12700">
                      <a:solidFill>
                        <a:srgbClr val="DDDDDD"/>
                      </a:solidFill>
                      <a:prstDash val="solid"/>
                      <a:round/>
                      <a:headEnd len="sm" w="sm" type="none"/>
                      <a:tailEnd len="sm" w="sm" type="none"/>
                    </a:lnL>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solidFill>
                      <a:srgbClr val="E7E7E7"/>
                    </a:solidFill>
                  </a:tcPr>
                </a:tc>
                <a:tc hMerge="1"/>
                <a:tc hMerge="1"/>
              </a:tr>
              <a:tr h="254000">
                <a:tc>
                  <a:txBody>
                    <a:bodyPr/>
                    <a:lstStyle/>
                    <a:p>
                      <a:pPr indent="0" lvl="0" marL="0" marR="0" rtl="0" algn="l">
                        <a:lnSpc>
                          <a:spcPct val="100000"/>
                        </a:lnSpc>
                        <a:spcBef>
                          <a:spcPts val="0"/>
                        </a:spcBef>
                        <a:spcAft>
                          <a:spcPts val="0"/>
                        </a:spcAft>
                        <a:buClr>
                          <a:schemeClr val="dk1"/>
                        </a:buClr>
                        <a:buSzPts val="1700"/>
                        <a:buFont typeface="Georgia"/>
                        <a:buNone/>
                      </a:pPr>
                      <a:r>
                        <a:rPr lang="en-US" sz="1700" u="none" cap="none" strike="noStrike">
                          <a:latin typeface="Georgia"/>
                          <a:ea typeface="Georgia"/>
                          <a:cs typeface="Georgia"/>
                          <a:sym typeface="Georgia"/>
                        </a:rPr>
                        <a:t>Cell type</a:t>
                      </a:r>
                      <a:endParaRPr/>
                    </a:p>
                  </a:txBody>
                  <a:tcPr marT="114300" marB="114300" marR="114300" marL="114300" anchor="ctr">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solidFill>
                      <a:srgbClr val="E7E7E7"/>
                    </a:solidFill>
                  </a:tcPr>
                </a:tc>
                <a:tc>
                  <a:txBody>
                    <a:bodyPr/>
                    <a:lstStyle/>
                    <a:p>
                      <a:pPr indent="0" lvl="0" marL="0" marR="0" rtl="0" algn="l">
                        <a:lnSpc>
                          <a:spcPct val="100000"/>
                        </a:lnSpc>
                        <a:spcBef>
                          <a:spcPts val="0"/>
                        </a:spcBef>
                        <a:spcAft>
                          <a:spcPts val="0"/>
                        </a:spcAft>
                        <a:buClr>
                          <a:schemeClr val="dk1"/>
                        </a:buClr>
                        <a:buSzPts val="1700"/>
                        <a:buFont typeface="Georgia"/>
                        <a:buNone/>
                      </a:pPr>
                      <a:r>
                        <a:rPr lang="en-US" sz="1700" u="none" cap="none" strike="noStrike">
                          <a:latin typeface="Georgia"/>
                          <a:ea typeface="Georgia"/>
                          <a:cs typeface="Georgia"/>
                          <a:sym typeface="Georgia"/>
                        </a:rPr>
                        <a:t>Function</a:t>
                      </a:r>
                      <a:endParaRPr/>
                    </a:p>
                  </a:txBody>
                  <a:tcPr marT="114300" marB="114300" marR="114300" marL="114300" anchor="ctr">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solidFill>
                      <a:srgbClr val="E7E7E7"/>
                    </a:solidFill>
                  </a:tcPr>
                </a:tc>
                <a:tc>
                  <a:txBody>
                    <a:bodyPr/>
                    <a:lstStyle/>
                    <a:p>
                      <a:pPr indent="0" lvl="0" marL="0" marR="0" rtl="0" algn="l">
                        <a:lnSpc>
                          <a:spcPct val="100000"/>
                        </a:lnSpc>
                        <a:spcBef>
                          <a:spcPts val="0"/>
                        </a:spcBef>
                        <a:spcAft>
                          <a:spcPts val="0"/>
                        </a:spcAft>
                        <a:buClr>
                          <a:schemeClr val="dk1"/>
                        </a:buClr>
                        <a:buSzPts val="1700"/>
                        <a:buFont typeface="Georgia"/>
                        <a:buNone/>
                      </a:pPr>
                      <a:r>
                        <a:rPr lang="en-US" sz="1700" u="none" cap="none" strike="noStrike">
                          <a:latin typeface="Georgia"/>
                          <a:ea typeface="Georgia"/>
                          <a:cs typeface="Georgia"/>
                          <a:sym typeface="Georgia"/>
                        </a:rPr>
                        <a:t>Location</a:t>
                      </a:r>
                      <a:endParaRPr/>
                    </a:p>
                  </a:txBody>
                  <a:tcPr marT="114300" marB="114300" marR="114300" marL="114300" anchor="ctr">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solidFill>
                      <a:srgbClr val="E7E7E7"/>
                    </a:solidFill>
                  </a:tcPr>
                </a:tc>
              </a:tr>
              <a:tr h="254000">
                <a:tc>
                  <a:txBody>
                    <a:bodyPr/>
                    <a:lstStyle/>
                    <a:p>
                      <a:pPr indent="0" lvl="0" marL="0" marR="0" rtl="0" algn="l">
                        <a:lnSpc>
                          <a:spcPct val="100000"/>
                        </a:lnSpc>
                        <a:spcBef>
                          <a:spcPts val="0"/>
                        </a:spcBef>
                        <a:spcAft>
                          <a:spcPts val="0"/>
                        </a:spcAft>
                        <a:buClr>
                          <a:schemeClr val="dk1"/>
                        </a:buClr>
                        <a:buSzPts val="1700"/>
                        <a:buFont typeface="Georgia"/>
                        <a:buNone/>
                      </a:pPr>
                      <a:r>
                        <a:rPr lang="en-US" sz="1700" u="none" cap="none" strike="noStrike">
                          <a:latin typeface="Georgia"/>
                          <a:ea typeface="Georgia"/>
                          <a:cs typeface="Georgia"/>
                          <a:sym typeface="Georgia"/>
                        </a:rPr>
                        <a:t>Osteogenic</a:t>
                      </a:r>
                      <a:endParaRPr/>
                    </a:p>
                  </a:txBody>
                  <a:tcPr marT="76200" marB="76200" marR="76200" marL="76200" anchor="ctr">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Georgia"/>
                        <a:buNone/>
                      </a:pPr>
                      <a:r>
                        <a:rPr lang="en-US" sz="1700" u="none" cap="none" strike="noStrike">
                          <a:latin typeface="Georgia"/>
                          <a:ea typeface="Georgia"/>
                          <a:cs typeface="Georgia"/>
                          <a:sym typeface="Georgia"/>
                        </a:rPr>
                        <a:t>Develop into osteoblasts</a:t>
                      </a:r>
                      <a:endParaRPr/>
                    </a:p>
                  </a:txBody>
                  <a:tcPr marT="76200" marB="76200" marR="76200" marL="76200" anchor="ctr">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Georgia"/>
                        <a:buNone/>
                      </a:pPr>
                      <a:r>
                        <a:rPr lang="en-US" sz="1700" u="none" cap="none" strike="noStrike">
                          <a:latin typeface="Georgia"/>
                          <a:ea typeface="Georgia"/>
                          <a:cs typeface="Georgia"/>
                          <a:sym typeface="Georgia"/>
                        </a:rPr>
                        <a:t>Endosteum, cellular layer of the periosteum</a:t>
                      </a:r>
                      <a:endParaRPr/>
                    </a:p>
                  </a:txBody>
                  <a:tcPr marT="76200" marB="76200" marR="76200" marL="76200" anchor="ctr">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tcPr>
                </a:tc>
              </a:tr>
              <a:tr h="254000">
                <a:tc>
                  <a:txBody>
                    <a:bodyPr/>
                    <a:lstStyle/>
                    <a:p>
                      <a:pPr indent="0" lvl="0" marL="0" marR="0" rtl="0" algn="l">
                        <a:lnSpc>
                          <a:spcPct val="100000"/>
                        </a:lnSpc>
                        <a:spcBef>
                          <a:spcPts val="0"/>
                        </a:spcBef>
                        <a:spcAft>
                          <a:spcPts val="0"/>
                        </a:spcAft>
                        <a:buClr>
                          <a:schemeClr val="dk1"/>
                        </a:buClr>
                        <a:buSzPts val="1700"/>
                        <a:buFont typeface="Georgia"/>
                        <a:buNone/>
                      </a:pPr>
                      <a:r>
                        <a:rPr lang="en-US" sz="1700" u="none" cap="none" strike="noStrike">
                          <a:latin typeface="Georgia"/>
                          <a:ea typeface="Georgia"/>
                          <a:cs typeface="Georgia"/>
                          <a:sym typeface="Georgia"/>
                        </a:rPr>
                        <a:t>Osteoblasts</a:t>
                      </a:r>
                      <a:endParaRPr/>
                    </a:p>
                  </a:txBody>
                  <a:tcPr marT="76200" marB="76200" marR="76200" marL="76200" anchor="ctr">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Georgia"/>
                        <a:buNone/>
                      </a:pPr>
                      <a:r>
                        <a:rPr lang="en-US" sz="1700" u="none" cap="none" strike="noStrike">
                          <a:latin typeface="Georgia"/>
                          <a:ea typeface="Georgia"/>
                          <a:cs typeface="Georgia"/>
                          <a:sym typeface="Georgia"/>
                        </a:rPr>
                        <a:t>Bone formation</a:t>
                      </a:r>
                      <a:endParaRPr/>
                    </a:p>
                  </a:txBody>
                  <a:tcPr marT="76200" marB="76200" marR="76200" marL="76200" anchor="ctr">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Georgia"/>
                        <a:buNone/>
                      </a:pPr>
                      <a:r>
                        <a:rPr lang="en-US" sz="1700" u="none" cap="none" strike="noStrike">
                          <a:latin typeface="Georgia"/>
                          <a:ea typeface="Georgia"/>
                          <a:cs typeface="Georgia"/>
                          <a:sym typeface="Georgia"/>
                        </a:rPr>
                        <a:t>Endosteum, cellular layer of the periosteum, growing portions of bone</a:t>
                      </a:r>
                      <a:endParaRPr/>
                    </a:p>
                  </a:txBody>
                  <a:tcPr marT="76200" marB="76200" marR="76200" marL="76200" anchor="ctr">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tcPr>
                </a:tc>
              </a:tr>
              <a:tr h="254000">
                <a:tc>
                  <a:txBody>
                    <a:bodyPr/>
                    <a:lstStyle/>
                    <a:p>
                      <a:pPr indent="0" lvl="0" marL="0" marR="0" rtl="0" algn="l">
                        <a:lnSpc>
                          <a:spcPct val="100000"/>
                        </a:lnSpc>
                        <a:spcBef>
                          <a:spcPts val="0"/>
                        </a:spcBef>
                        <a:spcAft>
                          <a:spcPts val="0"/>
                        </a:spcAft>
                        <a:buClr>
                          <a:schemeClr val="dk1"/>
                        </a:buClr>
                        <a:buSzPts val="1700"/>
                        <a:buFont typeface="Georgia"/>
                        <a:buNone/>
                      </a:pPr>
                      <a:r>
                        <a:rPr lang="en-US" sz="1700" u="none" cap="none" strike="noStrike">
                          <a:latin typeface="Georgia"/>
                          <a:ea typeface="Georgia"/>
                          <a:cs typeface="Georgia"/>
                          <a:sym typeface="Georgia"/>
                        </a:rPr>
                        <a:t>Osteocytes</a:t>
                      </a:r>
                      <a:endParaRPr/>
                    </a:p>
                  </a:txBody>
                  <a:tcPr marT="76200" marB="76200" marR="76200" marL="76200" anchor="ctr">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Georgia"/>
                        <a:buNone/>
                      </a:pPr>
                      <a:r>
                        <a:rPr lang="en-US" sz="1700" u="none" cap="none" strike="noStrike">
                          <a:latin typeface="Georgia"/>
                          <a:ea typeface="Georgia"/>
                          <a:cs typeface="Georgia"/>
                          <a:sym typeface="Georgia"/>
                        </a:rPr>
                        <a:t>Maintain mineral concentration of matrix</a:t>
                      </a:r>
                      <a:endParaRPr/>
                    </a:p>
                  </a:txBody>
                  <a:tcPr marT="76200" marB="76200" marR="76200" marL="76200" anchor="ctr">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Georgia"/>
                        <a:buNone/>
                      </a:pPr>
                      <a:r>
                        <a:rPr lang="en-US" sz="1700" u="none" cap="none" strike="noStrike">
                          <a:latin typeface="Georgia"/>
                          <a:ea typeface="Georgia"/>
                          <a:cs typeface="Georgia"/>
                          <a:sym typeface="Georgia"/>
                        </a:rPr>
                        <a:t>Entrapped in matrix</a:t>
                      </a:r>
                      <a:endParaRPr/>
                    </a:p>
                  </a:txBody>
                  <a:tcPr marT="76200" marB="76200" marR="76200" marL="76200" anchor="ctr">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tcPr>
                </a:tc>
              </a:tr>
              <a:tr h="254000">
                <a:tc>
                  <a:txBody>
                    <a:bodyPr/>
                    <a:lstStyle/>
                    <a:p>
                      <a:pPr indent="0" lvl="0" marL="0" marR="0" rtl="0" algn="l">
                        <a:lnSpc>
                          <a:spcPct val="100000"/>
                        </a:lnSpc>
                        <a:spcBef>
                          <a:spcPts val="0"/>
                        </a:spcBef>
                        <a:spcAft>
                          <a:spcPts val="0"/>
                        </a:spcAft>
                        <a:buClr>
                          <a:schemeClr val="dk1"/>
                        </a:buClr>
                        <a:buSzPts val="1700"/>
                        <a:buFont typeface="Georgia"/>
                        <a:buNone/>
                      </a:pPr>
                      <a:r>
                        <a:rPr lang="en-US" sz="1700" u="none" cap="none" strike="noStrike">
                          <a:latin typeface="Georgia"/>
                          <a:ea typeface="Georgia"/>
                          <a:cs typeface="Georgia"/>
                          <a:sym typeface="Georgia"/>
                        </a:rPr>
                        <a:t>Osteoclasts</a:t>
                      </a:r>
                      <a:endParaRPr/>
                    </a:p>
                  </a:txBody>
                  <a:tcPr marT="76200" marB="76200" marR="76200" marL="76200" anchor="ctr">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Georgia"/>
                        <a:buNone/>
                      </a:pPr>
                      <a:r>
                        <a:rPr lang="en-US" sz="1700" u="none" cap="none" strike="noStrike">
                          <a:latin typeface="Georgia"/>
                          <a:ea typeface="Georgia"/>
                          <a:cs typeface="Georgia"/>
                          <a:sym typeface="Georgia"/>
                        </a:rPr>
                        <a:t>Bone resorption</a:t>
                      </a:r>
                      <a:endParaRPr/>
                    </a:p>
                  </a:txBody>
                  <a:tcPr marT="76200" marB="76200" marR="76200" marL="76200" anchor="ctr">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700"/>
                        <a:buFont typeface="Georgia"/>
                        <a:buNone/>
                      </a:pPr>
                      <a:r>
                        <a:rPr lang="en-US" sz="1700" u="none" cap="none" strike="noStrike">
                          <a:latin typeface="Georgia"/>
                          <a:ea typeface="Georgia"/>
                          <a:cs typeface="Georgia"/>
                          <a:sym typeface="Georgia"/>
                        </a:rPr>
                        <a:t>Endosteum, cellular layer of the periosteum, at sites of old, injured, or unneeded bone</a:t>
                      </a:r>
                      <a:endParaRPr/>
                    </a:p>
                  </a:txBody>
                  <a:tcPr marT="76200" marB="76200" marR="76200" marL="76200" anchor="ctr">
                    <a:lnL cap="flat" cmpd="sng" w="12700">
                      <a:solidFill>
                        <a:srgbClr val="DDDDDD"/>
                      </a:solidFill>
                      <a:prstDash val="solid"/>
                      <a:round/>
                      <a:headEnd len="sm" w="sm" type="none"/>
                      <a:tailEnd len="sm" w="sm" type="none"/>
                    </a:lnL>
                    <a:lnR cap="flat" cmpd="sng" w="12700">
                      <a:solidFill>
                        <a:srgbClr val="DDDDDD"/>
                      </a:solidFill>
                      <a:prstDash val="solid"/>
                      <a:round/>
                      <a:headEnd len="sm" w="sm" type="none"/>
                      <a:tailEnd len="sm" w="sm" type="none"/>
                    </a:lnR>
                    <a:lnT cap="flat" cmpd="sng" w="12700">
                      <a:solidFill>
                        <a:srgbClr val="DDDDDD"/>
                      </a:solidFill>
                      <a:prstDash val="solid"/>
                      <a:round/>
                      <a:headEnd len="sm" w="sm" type="none"/>
                      <a:tailEnd len="sm" w="sm" type="none"/>
                    </a:lnT>
                    <a:lnB cap="flat" cmpd="sng" w="12700">
                      <a:solidFill>
                        <a:srgbClr val="DDDDDD"/>
                      </a:solidFill>
                      <a:prstDash val="solid"/>
                      <a:round/>
                      <a:headEnd len="sm" w="sm" type="none"/>
                      <a:tailEnd len="sm" w="sm" type="none"/>
                    </a:lnB>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grpSp>
        <p:nvGrpSpPr>
          <p:cNvPr id="1017" name="Google Shape;1017;p77"/>
          <p:cNvGrpSpPr/>
          <p:nvPr/>
        </p:nvGrpSpPr>
        <p:grpSpPr>
          <a:xfrm>
            <a:off x="-74254" y="6205470"/>
            <a:ext cx="12248963" cy="755694"/>
            <a:chOff x="-2" y="-1"/>
            <a:chExt cx="12248961" cy="755693"/>
          </a:xfrm>
        </p:grpSpPr>
        <p:sp>
          <p:nvSpPr>
            <p:cNvPr id="1018" name="Google Shape;1018;p77"/>
            <p:cNvSpPr/>
            <p:nvPr/>
          </p:nvSpPr>
          <p:spPr>
            <a:xfrm>
              <a:off x="2797111" y="18570"/>
              <a:ext cx="9451848" cy="684189"/>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1019" name="Google Shape;1019;p77"/>
            <p:cNvSpPr/>
            <p:nvPr/>
          </p:nvSpPr>
          <p:spPr>
            <a:xfrm>
              <a:off x="58513" y="16859"/>
              <a:ext cx="2922815" cy="738833"/>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1020" name="Google Shape;1020;p77"/>
            <p:cNvPicPr preferRelativeResize="0"/>
            <p:nvPr/>
          </p:nvPicPr>
          <p:blipFill rotWithShape="1">
            <a:blip r:embed="rId3">
              <a:alphaModFix/>
            </a:blip>
            <a:srcRect b="0" l="0" r="0" t="0"/>
            <a:stretch/>
          </p:blipFill>
          <p:spPr>
            <a:xfrm>
              <a:off x="-2" y="-1"/>
              <a:ext cx="704323" cy="613864"/>
            </a:xfrm>
            <a:prstGeom prst="rect">
              <a:avLst/>
            </a:prstGeom>
            <a:noFill/>
            <a:ln>
              <a:noFill/>
            </a:ln>
          </p:spPr>
        </p:pic>
        <p:sp>
          <p:nvSpPr>
            <p:cNvPr id="1021" name="Google Shape;1021;p77"/>
            <p:cNvSpPr txBox="1"/>
            <p:nvPr/>
          </p:nvSpPr>
          <p:spPr>
            <a:xfrm>
              <a:off x="696105" y="153861"/>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1022" name="Google Shape;1022;p77"/>
          <p:cNvSpPr txBox="1"/>
          <p:nvPr/>
        </p:nvSpPr>
        <p:spPr>
          <a:xfrm>
            <a:off x="688597" y="1934589"/>
            <a:ext cx="8961995" cy="434337"/>
          </a:xfrm>
          <a:prstGeom prst="rect">
            <a:avLst/>
          </a:prstGeom>
          <a:noFill/>
          <a:ln>
            <a:noFill/>
          </a:ln>
        </p:spPr>
        <p:txBody>
          <a:bodyPr anchorCtr="0" anchor="b"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Georgia"/>
              <a:buNone/>
            </a:pPr>
            <a:r>
              <a:rPr b="0" i="0" lang="en-US" sz="2400" u="none" cap="none" strike="noStrike">
                <a:solidFill>
                  <a:srgbClr val="000000"/>
                </a:solidFill>
                <a:latin typeface="Georgia"/>
                <a:ea typeface="Georgia"/>
                <a:cs typeface="Georgia"/>
                <a:sym typeface="Georgia"/>
              </a:rPr>
              <a:t>part F: </a:t>
            </a:r>
            <a:endParaRPr/>
          </a:p>
        </p:txBody>
      </p:sp>
      <p:sp>
        <p:nvSpPr>
          <p:cNvPr id="1023" name="Google Shape;1023;p77"/>
          <p:cNvSpPr txBox="1"/>
          <p:nvPr/>
        </p:nvSpPr>
        <p:spPr>
          <a:xfrm>
            <a:off x="618010" y="2445996"/>
            <a:ext cx="10601492" cy="6129656"/>
          </a:xfrm>
          <a:prstGeom prst="rect">
            <a:avLst/>
          </a:prstGeom>
          <a:noFill/>
          <a:ln>
            <a:noFill/>
          </a:ln>
        </p:spPr>
        <p:txBody>
          <a:bodyPr anchorCtr="0" anchor="ctr" bIns="50800" lIns="50800" spcFirstLastPara="1" rIns="50800" wrap="square" tIns="50800">
            <a:spAutoFit/>
          </a:bodyPr>
          <a:lstStyle/>
          <a:p>
            <a:pPr indent="0" lvl="0" marL="0" marR="0" rtl="0" algn="l">
              <a:lnSpc>
                <a:spcPct val="204761"/>
              </a:lnSpc>
              <a:spcBef>
                <a:spcPts val="0"/>
              </a:spcBef>
              <a:spcAft>
                <a:spcPts val="0"/>
              </a:spcAft>
              <a:buClr>
                <a:srgbClr val="000000"/>
              </a:buClr>
              <a:buSzPts val="2100"/>
              <a:buFont typeface="Arial"/>
              <a:buNone/>
            </a:pPr>
            <a:r>
              <a:rPr b="0" i="0" lang="en-US" sz="2100" u="none" cap="none" strike="noStrike">
                <a:solidFill>
                  <a:srgbClr val="000000"/>
                </a:solidFill>
                <a:latin typeface="Arial"/>
                <a:ea typeface="Arial"/>
                <a:cs typeface="Arial"/>
                <a:sym typeface="Arial"/>
              </a:rPr>
              <a:t>Fabiola asks her doctor if her husband should also consider preventative measures to decrease his likelihood of osteoporosis. Fabiola’s doctor suggests that her husband get a </a:t>
            </a:r>
            <a:r>
              <a:rPr b="1" i="0" lang="en-US" sz="2100" u="none" cap="none" strike="noStrike">
                <a:solidFill>
                  <a:srgbClr val="000000"/>
                </a:solidFill>
                <a:latin typeface="Arial"/>
                <a:ea typeface="Arial"/>
                <a:cs typeface="Arial"/>
                <a:sym typeface="Arial"/>
              </a:rPr>
              <a:t>BMD test</a:t>
            </a:r>
            <a:r>
              <a:rPr b="0" i="0" lang="en-US" sz="2100" u="none" cap="none" strike="noStrike">
                <a:solidFill>
                  <a:srgbClr val="000000"/>
                </a:solidFill>
                <a:latin typeface="Arial"/>
                <a:ea typeface="Arial"/>
                <a:cs typeface="Arial"/>
                <a:sym typeface="Arial"/>
              </a:rPr>
              <a:t>. He also states that women are much more likely to develop osteoporosis than men.</a:t>
            </a:r>
            <a:r>
              <a:rPr b="1" i="0" lang="en-US" sz="2100" u="none" cap="none" strike="noStrike">
                <a:solidFill>
                  <a:srgbClr val="000000"/>
                </a:solidFill>
                <a:latin typeface="Arial"/>
                <a:ea typeface="Arial"/>
                <a:cs typeface="Arial"/>
                <a:sym typeface="Arial"/>
              </a:rPr>
              <a:t> Why is osteoporosis more common in aging women than aging men? </a:t>
            </a:r>
            <a:br>
              <a:rPr b="1" i="0" lang="en-US" sz="2100" u="none" cap="none" strike="noStrike">
                <a:solidFill>
                  <a:srgbClr val="000000"/>
                </a:solidFill>
                <a:latin typeface="Arial"/>
                <a:ea typeface="Arial"/>
                <a:cs typeface="Arial"/>
                <a:sym typeface="Arial"/>
              </a:rPr>
            </a:br>
            <a:endParaRPr b="0" i="0" sz="1200" u="none" cap="none" strike="noStrike">
              <a:solidFill>
                <a:srgbClr val="000000"/>
              </a:solidFill>
              <a:latin typeface="Times"/>
              <a:ea typeface="Times"/>
              <a:cs typeface="Times"/>
              <a:sym typeface="Times"/>
            </a:endParaRPr>
          </a:p>
          <a:p>
            <a:pPr indent="0" lvl="0" marL="0" marR="0" rtl="0" algn="l">
              <a:lnSpc>
                <a:spcPct val="358333"/>
              </a:lnSpc>
              <a:spcBef>
                <a:spcPts val="1200"/>
              </a:spcBef>
              <a:spcAft>
                <a:spcPts val="0"/>
              </a:spcAft>
              <a:buClr>
                <a:srgbClr val="000000"/>
              </a:buClr>
              <a:buSzPts val="1200"/>
              <a:buFont typeface="Times"/>
              <a:buNone/>
            </a:pPr>
            <a:r>
              <a:t/>
            </a:r>
            <a:endParaRPr b="0" i="0" sz="1200" u="none" cap="none" strike="noStrike">
              <a:solidFill>
                <a:srgbClr val="000000"/>
              </a:solidFill>
              <a:latin typeface="Times"/>
              <a:ea typeface="Times"/>
              <a:cs typeface="Times"/>
              <a:sym typeface="Times"/>
            </a:endParaRPr>
          </a:p>
          <a:p>
            <a:pPr indent="0" lvl="0" marL="0" marR="0" rtl="0" algn="l">
              <a:lnSpc>
                <a:spcPct val="358333"/>
              </a:lnSpc>
              <a:spcBef>
                <a:spcPts val="1200"/>
              </a:spcBef>
              <a:spcAft>
                <a:spcPts val="0"/>
              </a:spcAft>
              <a:buClr>
                <a:srgbClr val="000000"/>
              </a:buClr>
              <a:buSzPts val="1200"/>
              <a:buFont typeface="Times"/>
              <a:buNone/>
            </a:pPr>
            <a:r>
              <a:t/>
            </a:r>
            <a:endParaRPr b="0" i="0" sz="1200" u="none" cap="none" strike="noStrike">
              <a:solidFill>
                <a:srgbClr val="000000"/>
              </a:solidFill>
              <a:latin typeface="Times"/>
              <a:ea typeface="Times"/>
              <a:cs typeface="Times"/>
              <a:sym typeface="Times"/>
            </a:endParaRPr>
          </a:p>
          <a:p>
            <a:pPr indent="0" lvl="0" marL="0" marR="0" rtl="0" algn="l">
              <a:lnSpc>
                <a:spcPct val="358333"/>
              </a:lnSpc>
              <a:spcBef>
                <a:spcPts val="1200"/>
              </a:spcBef>
              <a:spcAft>
                <a:spcPts val="0"/>
              </a:spcAft>
              <a:buClr>
                <a:srgbClr val="000000"/>
              </a:buClr>
              <a:buSzPts val="1200"/>
              <a:buFont typeface="Times"/>
              <a:buNone/>
            </a:pPr>
            <a:r>
              <a:t/>
            </a:r>
            <a:endParaRPr b="0" i="0" sz="1200" u="none" cap="none" strike="noStrike">
              <a:solidFill>
                <a:srgbClr val="000000"/>
              </a:solidFill>
              <a:latin typeface="Times"/>
              <a:ea typeface="Times"/>
              <a:cs typeface="Times"/>
              <a:sym typeface="Times"/>
            </a:endParaRPr>
          </a:p>
          <a:p>
            <a:pPr indent="0" lvl="0" marL="0" marR="0" rtl="0" algn="just">
              <a:lnSpc>
                <a:spcPct val="204761"/>
              </a:lnSpc>
              <a:spcBef>
                <a:spcPts val="1200"/>
              </a:spcBef>
              <a:spcAft>
                <a:spcPts val="0"/>
              </a:spcAft>
              <a:buClr>
                <a:srgbClr val="000000"/>
              </a:buClr>
              <a:buSzPts val="2100"/>
              <a:buFont typeface="Times"/>
              <a:buNone/>
            </a:pPr>
            <a:br>
              <a:rPr b="1" i="0" lang="en-US" sz="2100" u="none" cap="none" strike="noStrike">
                <a:solidFill>
                  <a:srgbClr val="000000"/>
                </a:solidFill>
                <a:latin typeface="Times"/>
                <a:ea typeface="Times"/>
                <a:cs typeface="Times"/>
                <a:sym typeface="Times"/>
              </a:rPr>
            </a:br>
            <a:endParaRPr/>
          </a:p>
        </p:txBody>
      </p:sp>
      <p:sp>
        <p:nvSpPr>
          <p:cNvPr id="1024" name="Google Shape;1024;p77"/>
          <p:cNvSpPr txBox="1"/>
          <p:nvPr/>
        </p:nvSpPr>
        <p:spPr>
          <a:xfrm>
            <a:off x="2725534" y="575487"/>
            <a:ext cx="7843003" cy="612137"/>
          </a:xfrm>
          <a:prstGeom prst="rect">
            <a:avLst/>
          </a:prstGeom>
          <a:noFill/>
          <a:ln>
            <a:noFill/>
          </a:ln>
        </p:spPr>
        <p:txBody>
          <a:bodyPr anchorCtr="0" anchor="b"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3600"/>
              <a:buFont typeface="Georgia"/>
              <a:buNone/>
            </a:pPr>
            <a:r>
              <a:rPr b="1" i="0" lang="en-US" sz="3600" u="none" cap="none" strike="noStrike">
                <a:solidFill>
                  <a:srgbClr val="000000"/>
                </a:solidFill>
                <a:latin typeface="Georgia"/>
                <a:ea typeface="Georgia"/>
                <a:cs typeface="Georgia"/>
                <a:sym typeface="Georgia"/>
              </a:rPr>
              <a:t>Physiology of Osseous Tissue </a:t>
            </a:r>
            <a:endParaRPr/>
          </a:p>
        </p:txBody>
      </p:sp>
      <p:grpSp>
        <p:nvGrpSpPr>
          <p:cNvPr id="1025" name="Google Shape;1025;p77"/>
          <p:cNvGrpSpPr/>
          <p:nvPr/>
        </p:nvGrpSpPr>
        <p:grpSpPr>
          <a:xfrm>
            <a:off x="515928" y="377884"/>
            <a:ext cx="980376" cy="1007343"/>
            <a:chOff x="-1" y="-2"/>
            <a:chExt cx="980375" cy="1007341"/>
          </a:xfrm>
        </p:grpSpPr>
        <p:sp>
          <p:nvSpPr>
            <p:cNvPr id="1026" name="Google Shape;1026;p77"/>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1027" name="Google Shape;1027;p77"/>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1028" name="Google Shape;1028;p77"/>
            <p:cNvGrpSpPr/>
            <p:nvPr/>
          </p:nvGrpSpPr>
          <p:grpSpPr>
            <a:xfrm>
              <a:off x="142133" y="146024"/>
              <a:ext cx="696259" cy="715335"/>
              <a:chOff x="-2" y="-2"/>
              <a:chExt cx="696258" cy="715334"/>
            </a:xfrm>
          </p:grpSpPr>
          <p:sp>
            <p:nvSpPr>
              <p:cNvPr id="1029" name="Google Shape;1029;p77"/>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1030" name="Google Shape;1030;p77"/>
              <p:cNvPicPr preferRelativeResize="0"/>
              <p:nvPr/>
            </p:nvPicPr>
            <p:blipFill rotWithShape="1">
              <a:blip r:embed="rId4">
                <a:alphaModFix/>
              </a:blip>
              <a:srcRect b="0" l="0" r="0" t="0"/>
              <a:stretch/>
            </p:blipFill>
            <p:spPr>
              <a:xfrm>
                <a:off x="2" y="-2"/>
                <a:ext cx="696254" cy="715334"/>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25"/>
                                        </p:tgtEl>
                                        <p:attrNameLst>
                                          <p:attrName>style.visibility</p:attrName>
                                        </p:attrNameLst>
                                      </p:cBhvr>
                                      <p:to>
                                        <p:strVal val="visible"/>
                                      </p:to>
                                    </p:set>
                                    <p:anim calcmode="lin" valueType="num">
                                      <p:cBhvr additive="base">
                                        <p:cTn dur="300"/>
                                        <p:tgtEl>
                                          <p:spTgt spid="1025"/>
                                        </p:tgtEl>
                                        <p:attrNameLst>
                                          <p:attrName>ppt_w</p:attrName>
                                        </p:attrNameLst>
                                      </p:cBhvr>
                                      <p:tavLst>
                                        <p:tav fmla="" tm="0">
                                          <p:val>
                                            <p:strVal val="0"/>
                                          </p:val>
                                        </p:tav>
                                        <p:tav fmla="" tm="100000">
                                          <p:val>
                                            <p:strVal val="#ppt_w"/>
                                          </p:val>
                                        </p:tav>
                                      </p:tavLst>
                                    </p:anim>
                                    <p:anim calcmode="lin" valueType="num">
                                      <p:cBhvr additive="base">
                                        <p:cTn dur="300"/>
                                        <p:tgtEl>
                                          <p:spTgt spid="102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sp>
        <p:nvSpPr>
          <p:cNvPr id="1035" name="Google Shape;1035;p79"/>
          <p:cNvSpPr txBox="1"/>
          <p:nvPr>
            <p:ph idx="4294967295" type="sldNum"/>
          </p:nvPr>
        </p:nvSpPr>
        <p:spPr>
          <a:xfrm>
            <a:off x="1013114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latin typeface="Arial"/>
                <a:ea typeface="Arial"/>
                <a:cs typeface="Arial"/>
                <a:sym typeface="Arial"/>
              </a:rPr>
              <a:t>‹#›</a:t>
            </a:fld>
            <a:endParaRPr/>
          </a:p>
        </p:txBody>
      </p:sp>
      <p:sp>
        <p:nvSpPr>
          <p:cNvPr id="1036" name="Google Shape;1036;p79"/>
          <p:cNvSpPr txBox="1"/>
          <p:nvPr>
            <p:ph idx="4294967295" type="title"/>
          </p:nvPr>
        </p:nvSpPr>
        <p:spPr>
          <a:xfrm>
            <a:off x="1989137" y="-2"/>
            <a:ext cx="8229601" cy="1143004"/>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a:latin typeface="Arial"/>
                <a:ea typeface="Arial"/>
                <a:cs typeface="Arial"/>
                <a:sym typeface="Arial"/>
              </a:rPr>
              <a:t>Osteoporosis </a:t>
            </a:r>
            <a:endParaRPr/>
          </a:p>
        </p:txBody>
      </p:sp>
      <p:sp>
        <p:nvSpPr>
          <p:cNvPr id="1037" name="Google Shape;1037;p79"/>
          <p:cNvSpPr txBox="1"/>
          <p:nvPr>
            <p:ph idx="4294967295" type="body"/>
          </p:nvPr>
        </p:nvSpPr>
        <p:spPr>
          <a:xfrm>
            <a:off x="392309" y="1104900"/>
            <a:ext cx="10680207" cy="5753100"/>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000000"/>
              </a:buClr>
              <a:buSzPts val="2400"/>
              <a:buFont typeface="Arial"/>
              <a:buChar char="•"/>
            </a:pPr>
            <a:r>
              <a:rPr b="1" lang="en-US" sz="2400">
                <a:latin typeface="Arial"/>
                <a:ea typeface="Arial"/>
                <a:cs typeface="Arial"/>
                <a:sym typeface="Arial"/>
              </a:rPr>
              <a:t>osteoporosis</a:t>
            </a:r>
            <a:r>
              <a:rPr b="0" lang="en-US"/>
              <a:t> – the most common bone disease</a:t>
            </a:r>
            <a:endParaRPr/>
          </a:p>
          <a:p>
            <a:pPr indent="-285750" lvl="1" marL="742950" rtl="0" algn="l">
              <a:lnSpc>
                <a:spcPct val="90000"/>
              </a:lnSpc>
              <a:spcBef>
                <a:spcPts val="0"/>
              </a:spcBef>
              <a:spcAft>
                <a:spcPts val="0"/>
              </a:spcAft>
              <a:buClr>
                <a:srgbClr val="000000"/>
              </a:buClr>
              <a:buSzPts val="2000"/>
              <a:buFont typeface="Arial"/>
              <a:buChar char="–"/>
            </a:pPr>
            <a:r>
              <a:rPr lang="en-US" sz="2000">
                <a:latin typeface="Arial"/>
                <a:ea typeface="Arial"/>
                <a:cs typeface="Arial"/>
                <a:sym typeface="Arial"/>
              </a:rPr>
              <a:t>severe loss of bone density</a:t>
            </a:r>
            <a:endParaRPr/>
          </a:p>
          <a:p>
            <a:pPr indent="-158750" lvl="1" marL="742950" rtl="0" algn="l">
              <a:lnSpc>
                <a:spcPct val="90000"/>
              </a:lnSpc>
              <a:spcBef>
                <a:spcPts val="0"/>
              </a:spcBef>
              <a:spcAft>
                <a:spcPts val="0"/>
              </a:spcAft>
              <a:buClr>
                <a:srgbClr val="000000"/>
              </a:buClr>
              <a:buSzPts val="2000"/>
              <a:buFont typeface="Arial"/>
              <a:buNone/>
            </a:pPr>
            <a:r>
              <a:t/>
            </a:r>
            <a:endParaRPr sz="2000">
              <a:latin typeface="Arial"/>
              <a:ea typeface="Arial"/>
              <a:cs typeface="Arial"/>
              <a:sym typeface="Arial"/>
            </a:endParaRPr>
          </a:p>
          <a:p>
            <a:pPr indent="-342900" lvl="0" marL="342900" rtl="0" algn="l">
              <a:lnSpc>
                <a:spcPct val="90000"/>
              </a:lnSpc>
              <a:spcBef>
                <a:spcPts val="500"/>
              </a:spcBef>
              <a:spcAft>
                <a:spcPts val="0"/>
              </a:spcAft>
              <a:buClr>
                <a:srgbClr val="000000"/>
              </a:buClr>
              <a:buSzPts val="2400"/>
              <a:buFont typeface="Arial"/>
              <a:buChar char="•"/>
            </a:pPr>
            <a:r>
              <a:rPr lang="en-US" sz="2400">
                <a:latin typeface="Arial"/>
                <a:ea typeface="Arial"/>
                <a:cs typeface="Arial"/>
                <a:sym typeface="Arial"/>
              </a:rPr>
              <a:t>bones lose mass and become brittle due to loss of organic matrix and minerals</a:t>
            </a:r>
            <a:endParaRPr/>
          </a:p>
          <a:p>
            <a:pPr indent="-285750" lvl="1" marL="742950" rtl="0" algn="l">
              <a:lnSpc>
                <a:spcPct val="90000"/>
              </a:lnSpc>
              <a:spcBef>
                <a:spcPts val="0"/>
              </a:spcBef>
              <a:spcAft>
                <a:spcPts val="0"/>
              </a:spcAft>
              <a:buClr>
                <a:srgbClr val="000000"/>
              </a:buClr>
              <a:buSzPts val="2000"/>
              <a:buFont typeface="Arial"/>
              <a:buChar char="–"/>
            </a:pPr>
            <a:r>
              <a:rPr lang="en-US" sz="2000">
                <a:latin typeface="Arial"/>
                <a:ea typeface="Arial"/>
                <a:cs typeface="Arial"/>
                <a:sym typeface="Arial"/>
              </a:rPr>
              <a:t>affects spongy bone the most since it is the most metabolically active </a:t>
            </a:r>
            <a:endParaRPr/>
          </a:p>
          <a:p>
            <a:pPr indent="-285750" lvl="1" marL="742950" rtl="0" algn="l">
              <a:lnSpc>
                <a:spcPct val="90000"/>
              </a:lnSpc>
              <a:spcBef>
                <a:spcPts val="0"/>
              </a:spcBef>
              <a:spcAft>
                <a:spcPts val="0"/>
              </a:spcAft>
              <a:buClr>
                <a:srgbClr val="000000"/>
              </a:buClr>
              <a:buSzPts val="2000"/>
              <a:buFont typeface="Arial"/>
              <a:buChar char="–"/>
            </a:pPr>
            <a:r>
              <a:rPr lang="en-US" sz="2000">
                <a:latin typeface="Arial"/>
                <a:ea typeface="Arial"/>
                <a:cs typeface="Arial"/>
                <a:sym typeface="Arial"/>
              </a:rPr>
              <a:t>subject to pathological fractures of hip, wrist and vertebral column</a:t>
            </a:r>
            <a:endParaRPr/>
          </a:p>
          <a:p>
            <a:pPr indent="-285750" lvl="1" marL="742950" rtl="0" algn="l">
              <a:lnSpc>
                <a:spcPct val="90000"/>
              </a:lnSpc>
              <a:spcBef>
                <a:spcPts val="0"/>
              </a:spcBef>
              <a:spcAft>
                <a:spcPts val="0"/>
              </a:spcAft>
              <a:buClr>
                <a:srgbClr val="000000"/>
              </a:buClr>
              <a:buSzPts val="2000"/>
              <a:buFont typeface="Arial"/>
              <a:buChar char="–"/>
            </a:pPr>
            <a:r>
              <a:rPr b="1" lang="en-US" sz="2000">
                <a:latin typeface="Arial"/>
                <a:ea typeface="Arial"/>
                <a:cs typeface="Arial"/>
                <a:sym typeface="Arial"/>
              </a:rPr>
              <a:t>kyphosis </a:t>
            </a:r>
            <a:r>
              <a:rPr b="0" lang="en-US"/>
              <a:t>(widow’s hump) – deformity of spine due to vertebral bone loss</a:t>
            </a:r>
            <a:endParaRPr/>
          </a:p>
          <a:p>
            <a:pPr indent="-285750" lvl="1" marL="742950" rtl="0" algn="l">
              <a:lnSpc>
                <a:spcPct val="90000"/>
              </a:lnSpc>
              <a:spcBef>
                <a:spcPts val="0"/>
              </a:spcBef>
              <a:spcAft>
                <a:spcPts val="0"/>
              </a:spcAft>
              <a:buClr>
                <a:srgbClr val="000000"/>
              </a:buClr>
              <a:buSzPts val="2000"/>
              <a:buFont typeface="Arial"/>
              <a:buChar char="–"/>
            </a:pPr>
            <a:r>
              <a:rPr lang="en-US" sz="2000">
                <a:latin typeface="Arial"/>
                <a:ea typeface="Arial"/>
                <a:cs typeface="Arial"/>
                <a:sym typeface="Arial"/>
              </a:rPr>
              <a:t>complications of loss of mobility are pneumonia and thrombosis</a:t>
            </a:r>
            <a:endParaRPr/>
          </a:p>
          <a:p>
            <a:pPr indent="-158750" lvl="1" marL="742950" rtl="0" algn="l">
              <a:lnSpc>
                <a:spcPct val="90000"/>
              </a:lnSpc>
              <a:spcBef>
                <a:spcPts val="0"/>
              </a:spcBef>
              <a:spcAft>
                <a:spcPts val="0"/>
              </a:spcAft>
              <a:buClr>
                <a:srgbClr val="000000"/>
              </a:buClr>
              <a:buSzPts val="2000"/>
              <a:buFont typeface="Arial"/>
              <a:buNone/>
            </a:pPr>
            <a:r>
              <a:t/>
            </a:r>
            <a:endParaRPr sz="2000">
              <a:latin typeface="Arial"/>
              <a:ea typeface="Arial"/>
              <a:cs typeface="Arial"/>
              <a:sym typeface="Arial"/>
            </a:endParaRPr>
          </a:p>
          <a:p>
            <a:pPr indent="-342900" lvl="0" marL="342900" rtl="0" algn="l">
              <a:lnSpc>
                <a:spcPct val="90000"/>
              </a:lnSpc>
              <a:spcBef>
                <a:spcPts val="500"/>
              </a:spcBef>
              <a:spcAft>
                <a:spcPts val="0"/>
              </a:spcAft>
              <a:buClr>
                <a:srgbClr val="000000"/>
              </a:buClr>
              <a:buSzPts val="2400"/>
              <a:buFont typeface="Arial"/>
              <a:buChar char="•"/>
            </a:pPr>
            <a:r>
              <a:rPr lang="en-US" sz="2400">
                <a:latin typeface="Arial"/>
                <a:ea typeface="Arial"/>
                <a:cs typeface="Arial"/>
                <a:sym typeface="Arial"/>
              </a:rPr>
              <a:t>postmenopausal white women at greatest risk</a:t>
            </a:r>
            <a:endParaRPr/>
          </a:p>
          <a:p>
            <a:pPr indent="-285750" lvl="1" marL="742950" rtl="0" algn="l">
              <a:lnSpc>
                <a:spcPct val="90000"/>
              </a:lnSpc>
              <a:spcBef>
                <a:spcPts val="0"/>
              </a:spcBef>
              <a:spcAft>
                <a:spcPts val="0"/>
              </a:spcAft>
              <a:buClr>
                <a:srgbClr val="000000"/>
              </a:buClr>
              <a:buSzPts val="2000"/>
              <a:buFont typeface="Arial"/>
              <a:buChar char="–"/>
            </a:pPr>
            <a:r>
              <a:rPr lang="en-US" sz="2000">
                <a:latin typeface="Arial"/>
                <a:ea typeface="Arial"/>
                <a:cs typeface="Arial"/>
                <a:sym typeface="Arial"/>
              </a:rPr>
              <a:t>begin to lose bone mass as early as 35 yoa</a:t>
            </a:r>
            <a:endParaRPr/>
          </a:p>
          <a:p>
            <a:pPr indent="-228600" lvl="2" marL="1143000" rtl="0" algn="l">
              <a:lnSpc>
                <a:spcPct val="90000"/>
              </a:lnSpc>
              <a:spcBef>
                <a:spcPts val="0"/>
              </a:spcBef>
              <a:spcAft>
                <a:spcPts val="0"/>
              </a:spcAft>
              <a:buClr>
                <a:srgbClr val="000000"/>
              </a:buClr>
              <a:buSzPts val="1600"/>
              <a:buFont typeface="Arial"/>
              <a:buChar char="•"/>
            </a:pPr>
            <a:r>
              <a:rPr lang="en-US" sz="1600">
                <a:latin typeface="Arial"/>
                <a:ea typeface="Arial"/>
                <a:cs typeface="Arial"/>
                <a:sym typeface="Arial"/>
              </a:rPr>
              <a:t>by age 70, average loss is 30% of bone mass</a:t>
            </a:r>
            <a:endParaRPr/>
          </a:p>
          <a:p>
            <a:pPr indent="-285750" lvl="1" marL="742950" rtl="0" algn="l">
              <a:lnSpc>
                <a:spcPct val="90000"/>
              </a:lnSpc>
              <a:spcBef>
                <a:spcPts val="0"/>
              </a:spcBef>
              <a:spcAft>
                <a:spcPts val="0"/>
              </a:spcAft>
              <a:buClr>
                <a:srgbClr val="000000"/>
              </a:buClr>
              <a:buSzPts val="2000"/>
              <a:buFont typeface="Arial"/>
              <a:buChar char="–"/>
            </a:pPr>
            <a:r>
              <a:rPr lang="en-US" sz="2000">
                <a:latin typeface="Arial"/>
                <a:ea typeface="Arial"/>
                <a:cs typeface="Arial"/>
                <a:sym typeface="Arial"/>
              </a:rPr>
              <a:t>risk factors - race, age, gender, smoking, diabetes mellitus, diets poor in calcium, protein, vitamins C and D</a:t>
            </a:r>
            <a:endParaRPr/>
          </a:p>
        </p:txBody>
      </p:sp>
      <p:grpSp>
        <p:nvGrpSpPr>
          <p:cNvPr id="1038" name="Google Shape;1038;p79"/>
          <p:cNvGrpSpPr/>
          <p:nvPr/>
        </p:nvGrpSpPr>
        <p:grpSpPr>
          <a:xfrm>
            <a:off x="-74254" y="6205470"/>
            <a:ext cx="12248963" cy="755694"/>
            <a:chOff x="-2" y="-1"/>
            <a:chExt cx="12248961" cy="755693"/>
          </a:xfrm>
        </p:grpSpPr>
        <p:sp>
          <p:nvSpPr>
            <p:cNvPr id="1039" name="Google Shape;1039;p79"/>
            <p:cNvSpPr/>
            <p:nvPr/>
          </p:nvSpPr>
          <p:spPr>
            <a:xfrm>
              <a:off x="2797111" y="18570"/>
              <a:ext cx="9451848" cy="684189"/>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1040" name="Google Shape;1040;p79"/>
            <p:cNvSpPr/>
            <p:nvPr/>
          </p:nvSpPr>
          <p:spPr>
            <a:xfrm>
              <a:off x="58513" y="16859"/>
              <a:ext cx="2922815" cy="738833"/>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1041" name="Google Shape;1041;p79"/>
            <p:cNvPicPr preferRelativeResize="0"/>
            <p:nvPr/>
          </p:nvPicPr>
          <p:blipFill rotWithShape="1">
            <a:blip r:embed="rId3">
              <a:alphaModFix/>
            </a:blip>
            <a:srcRect b="0" l="0" r="0" t="0"/>
            <a:stretch/>
          </p:blipFill>
          <p:spPr>
            <a:xfrm>
              <a:off x="-2" y="-1"/>
              <a:ext cx="704323" cy="613864"/>
            </a:xfrm>
            <a:prstGeom prst="rect">
              <a:avLst/>
            </a:prstGeom>
            <a:noFill/>
            <a:ln>
              <a:noFill/>
            </a:ln>
          </p:spPr>
        </p:pic>
        <p:sp>
          <p:nvSpPr>
            <p:cNvPr id="1042" name="Google Shape;1042;p79"/>
            <p:cNvSpPr txBox="1"/>
            <p:nvPr/>
          </p:nvSpPr>
          <p:spPr>
            <a:xfrm>
              <a:off x="696105" y="153861"/>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6" name="Shape 1046"/>
        <p:cNvGrpSpPr/>
        <p:nvPr/>
      </p:nvGrpSpPr>
      <p:grpSpPr>
        <a:xfrm>
          <a:off x="0" y="0"/>
          <a:ext cx="0" cy="0"/>
          <a:chOff x="0" y="0"/>
          <a:chExt cx="0" cy="0"/>
        </a:xfrm>
      </p:grpSpPr>
      <p:sp>
        <p:nvSpPr>
          <p:cNvPr id="1047" name="Google Shape;1047;p80"/>
          <p:cNvSpPr txBox="1"/>
          <p:nvPr>
            <p:ph idx="4294967295" type="sldNum"/>
          </p:nvPr>
        </p:nvSpPr>
        <p:spPr>
          <a:xfrm>
            <a:off x="1013114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latin typeface="Arial"/>
                <a:ea typeface="Arial"/>
                <a:cs typeface="Arial"/>
                <a:sym typeface="Arial"/>
              </a:rPr>
              <a:t>‹#›</a:t>
            </a:fld>
            <a:endParaRPr/>
          </a:p>
        </p:txBody>
      </p:sp>
      <p:sp>
        <p:nvSpPr>
          <p:cNvPr id="1048" name="Google Shape;1048;p80"/>
          <p:cNvSpPr txBox="1"/>
          <p:nvPr>
            <p:ph idx="4294967295" type="title"/>
          </p:nvPr>
        </p:nvSpPr>
        <p:spPr>
          <a:xfrm>
            <a:off x="1974850" y="-2"/>
            <a:ext cx="8229600" cy="1143004"/>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a:latin typeface="Arial"/>
                <a:ea typeface="Arial"/>
                <a:cs typeface="Arial"/>
                <a:sym typeface="Arial"/>
              </a:rPr>
              <a:t>Osteoporosis</a:t>
            </a:r>
            <a:endParaRPr/>
          </a:p>
        </p:txBody>
      </p:sp>
      <p:sp>
        <p:nvSpPr>
          <p:cNvPr id="1049" name="Google Shape;1049;p80"/>
          <p:cNvSpPr txBox="1"/>
          <p:nvPr>
            <p:ph idx="4294967295" type="body"/>
          </p:nvPr>
        </p:nvSpPr>
        <p:spPr>
          <a:xfrm>
            <a:off x="516928" y="1155699"/>
            <a:ext cx="10530883" cy="5702302"/>
          </a:xfrm>
          <a:prstGeom prst="rect">
            <a:avLst/>
          </a:prstGeom>
          <a:noFill/>
          <a:ln>
            <a:noFill/>
          </a:ln>
        </p:spPr>
        <p:txBody>
          <a:bodyPr anchorCtr="0" anchor="t" bIns="45700" lIns="45700" spcFirstLastPara="1" rIns="45700" wrap="square" tIns="45700">
            <a:normAutofit/>
          </a:bodyPr>
          <a:lstStyle/>
          <a:p>
            <a:pPr indent="-342900" lvl="0" marL="342900" rtl="0" algn="l">
              <a:lnSpc>
                <a:spcPct val="80000"/>
              </a:lnSpc>
              <a:spcBef>
                <a:spcPts val="0"/>
              </a:spcBef>
              <a:spcAft>
                <a:spcPts val="0"/>
              </a:spcAft>
              <a:buClr>
                <a:srgbClr val="000000"/>
              </a:buClr>
              <a:buSzPts val="2400"/>
              <a:buFont typeface="Arial"/>
              <a:buChar char="•"/>
            </a:pPr>
            <a:r>
              <a:rPr lang="en-US" sz="2400">
                <a:latin typeface="Arial"/>
                <a:ea typeface="Arial"/>
                <a:cs typeface="Arial"/>
                <a:sym typeface="Arial"/>
              </a:rPr>
              <a:t>estrogen maintains density in both sexes inhibits resorption by osteoclasts</a:t>
            </a:r>
            <a:endParaRPr/>
          </a:p>
          <a:p>
            <a:pPr indent="-285750" lvl="1" marL="742950" rtl="0" algn="l">
              <a:lnSpc>
                <a:spcPct val="80000"/>
              </a:lnSpc>
              <a:spcBef>
                <a:spcPts val="0"/>
              </a:spcBef>
              <a:spcAft>
                <a:spcPts val="0"/>
              </a:spcAft>
              <a:buClr>
                <a:srgbClr val="000000"/>
              </a:buClr>
              <a:buSzPts val="2000"/>
              <a:buFont typeface="Arial"/>
              <a:buChar char="–"/>
            </a:pPr>
            <a:r>
              <a:rPr lang="en-US" sz="2000">
                <a:latin typeface="Arial"/>
                <a:ea typeface="Arial"/>
                <a:cs typeface="Arial"/>
                <a:sym typeface="Arial"/>
              </a:rPr>
              <a:t>testes and adrenals produce estrogen in men</a:t>
            </a:r>
            <a:endParaRPr/>
          </a:p>
          <a:p>
            <a:pPr indent="-285750" lvl="1" marL="742950" rtl="0" algn="l">
              <a:lnSpc>
                <a:spcPct val="80000"/>
              </a:lnSpc>
              <a:spcBef>
                <a:spcPts val="0"/>
              </a:spcBef>
              <a:spcAft>
                <a:spcPts val="0"/>
              </a:spcAft>
              <a:buClr>
                <a:srgbClr val="000000"/>
              </a:buClr>
              <a:buSzPts val="2000"/>
              <a:buFont typeface="Arial"/>
              <a:buChar char="–"/>
            </a:pPr>
            <a:r>
              <a:rPr lang="en-US" sz="2000">
                <a:latin typeface="Arial"/>
                <a:ea typeface="Arial"/>
                <a:cs typeface="Arial"/>
                <a:sym typeface="Arial"/>
              </a:rPr>
              <a:t>in women, rapid bone loss after menopause since estrogen blood level drops below 30 ng/mL </a:t>
            </a:r>
            <a:endParaRPr/>
          </a:p>
          <a:p>
            <a:pPr indent="-158750" lvl="1" marL="742950" rtl="0" algn="l">
              <a:lnSpc>
                <a:spcPct val="80000"/>
              </a:lnSpc>
              <a:spcBef>
                <a:spcPts val="0"/>
              </a:spcBef>
              <a:spcAft>
                <a:spcPts val="0"/>
              </a:spcAft>
              <a:buClr>
                <a:srgbClr val="000000"/>
              </a:buClr>
              <a:buSzPts val="2000"/>
              <a:buFont typeface="Arial"/>
              <a:buNone/>
            </a:pPr>
            <a:r>
              <a:t/>
            </a:r>
            <a:endParaRPr sz="2000">
              <a:latin typeface="Arial"/>
              <a:ea typeface="Arial"/>
              <a:cs typeface="Arial"/>
              <a:sym typeface="Arial"/>
            </a:endParaRPr>
          </a:p>
          <a:p>
            <a:pPr indent="-342900" lvl="0" marL="342900" rtl="0" algn="l">
              <a:lnSpc>
                <a:spcPct val="80000"/>
              </a:lnSpc>
              <a:spcBef>
                <a:spcPts val="500"/>
              </a:spcBef>
              <a:spcAft>
                <a:spcPts val="0"/>
              </a:spcAft>
              <a:buClr>
                <a:srgbClr val="000000"/>
              </a:buClr>
              <a:buSzPts val="2400"/>
              <a:buFont typeface="Arial"/>
              <a:buChar char="•"/>
            </a:pPr>
            <a:r>
              <a:rPr lang="en-US" sz="2400">
                <a:latin typeface="Arial"/>
                <a:ea typeface="Arial"/>
                <a:cs typeface="Arial"/>
                <a:sym typeface="Arial"/>
              </a:rPr>
              <a:t>osteoporosis is common in young female athletes with low body fat causing them to stop ovulating and ovarian estrogen secretion is low</a:t>
            </a:r>
            <a:endParaRPr/>
          </a:p>
          <a:p>
            <a:pPr indent="-190500" lvl="0" marL="342900" rtl="0" algn="l">
              <a:lnSpc>
                <a:spcPct val="80000"/>
              </a:lnSpc>
              <a:spcBef>
                <a:spcPts val="700"/>
              </a:spcBef>
              <a:spcAft>
                <a:spcPts val="0"/>
              </a:spcAft>
              <a:buClr>
                <a:srgbClr val="000000"/>
              </a:buClr>
              <a:buSzPts val="2400"/>
              <a:buFont typeface="Arial"/>
              <a:buNone/>
            </a:pPr>
            <a:r>
              <a:t/>
            </a:r>
            <a:endParaRPr sz="2400">
              <a:latin typeface="Arial"/>
              <a:ea typeface="Arial"/>
              <a:cs typeface="Arial"/>
              <a:sym typeface="Arial"/>
            </a:endParaRPr>
          </a:p>
          <a:p>
            <a:pPr indent="-342900" lvl="0" marL="342900" rtl="0" algn="l">
              <a:lnSpc>
                <a:spcPct val="80000"/>
              </a:lnSpc>
              <a:spcBef>
                <a:spcPts val="500"/>
              </a:spcBef>
              <a:spcAft>
                <a:spcPts val="0"/>
              </a:spcAft>
              <a:buClr>
                <a:srgbClr val="000000"/>
              </a:buClr>
              <a:buSzPts val="2400"/>
              <a:buFont typeface="Arial"/>
              <a:buChar char="•"/>
            </a:pPr>
            <a:r>
              <a:rPr lang="en-US" sz="2400">
                <a:latin typeface="Arial"/>
                <a:ea typeface="Arial"/>
                <a:cs typeface="Arial"/>
                <a:sym typeface="Arial"/>
              </a:rPr>
              <a:t>treatments</a:t>
            </a:r>
            <a:endParaRPr/>
          </a:p>
          <a:p>
            <a:pPr indent="-285750" lvl="1" marL="742950" rtl="0" algn="l">
              <a:lnSpc>
                <a:spcPct val="80000"/>
              </a:lnSpc>
              <a:spcBef>
                <a:spcPts val="0"/>
              </a:spcBef>
              <a:spcAft>
                <a:spcPts val="0"/>
              </a:spcAft>
              <a:buClr>
                <a:srgbClr val="000000"/>
              </a:buClr>
              <a:buSzPts val="2000"/>
              <a:buFont typeface="Arial"/>
              <a:buChar char="–"/>
            </a:pPr>
            <a:r>
              <a:rPr b="1" lang="en-US" sz="2000">
                <a:latin typeface="Arial"/>
                <a:ea typeface="Arial"/>
                <a:cs typeface="Arial"/>
                <a:sym typeface="Arial"/>
              </a:rPr>
              <a:t>estrogen replacement therapy </a:t>
            </a:r>
            <a:r>
              <a:rPr b="0" lang="en-US"/>
              <a:t>(ERT) slows bone resorption, but increases risk of breast cancer, stroke and heart disease</a:t>
            </a:r>
            <a:endParaRPr/>
          </a:p>
          <a:p>
            <a:pPr indent="-285750" lvl="1" marL="742950" rtl="0" algn="l">
              <a:lnSpc>
                <a:spcPct val="80000"/>
              </a:lnSpc>
              <a:spcBef>
                <a:spcPts val="0"/>
              </a:spcBef>
              <a:spcAft>
                <a:spcPts val="0"/>
              </a:spcAft>
              <a:buClr>
                <a:srgbClr val="000000"/>
              </a:buClr>
              <a:buSzPts val="2000"/>
              <a:buFont typeface="Arial"/>
              <a:buChar char="–"/>
            </a:pPr>
            <a:r>
              <a:rPr lang="en-US" sz="2000">
                <a:latin typeface="Arial"/>
                <a:ea typeface="Arial"/>
                <a:cs typeface="Arial"/>
                <a:sym typeface="Arial"/>
              </a:rPr>
              <a:t>drugs </a:t>
            </a:r>
            <a:r>
              <a:rPr b="1" lang="en-US"/>
              <a:t>Fosamax/Actonel </a:t>
            </a:r>
            <a:r>
              <a:rPr lang="en-US" sz="2000">
                <a:latin typeface="Arial"/>
                <a:ea typeface="Arial"/>
                <a:cs typeface="Arial"/>
                <a:sym typeface="Arial"/>
              </a:rPr>
              <a:t>destroys osteoclasts</a:t>
            </a:r>
            <a:endParaRPr/>
          </a:p>
          <a:p>
            <a:pPr indent="-285750" lvl="1" marL="742950" rtl="0" algn="l">
              <a:lnSpc>
                <a:spcPct val="80000"/>
              </a:lnSpc>
              <a:spcBef>
                <a:spcPts val="0"/>
              </a:spcBef>
              <a:spcAft>
                <a:spcPts val="0"/>
              </a:spcAft>
              <a:buClr>
                <a:srgbClr val="000000"/>
              </a:buClr>
              <a:buSzPts val="2000"/>
              <a:buFont typeface="Arial"/>
              <a:buChar char="–"/>
            </a:pPr>
            <a:r>
              <a:rPr b="1" lang="en-US" sz="2000">
                <a:latin typeface="Arial"/>
                <a:ea typeface="Arial"/>
                <a:cs typeface="Arial"/>
                <a:sym typeface="Arial"/>
              </a:rPr>
              <a:t>PTH</a:t>
            </a:r>
            <a:r>
              <a:rPr b="0" lang="en-US"/>
              <a:t> slows bone loss if given as daily injection</a:t>
            </a:r>
            <a:endParaRPr/>
          </a:p>
          <a:p>
            <a:pPr indent="-228600" lvl="2" marL="1143000" rtl="0" algn="l">
              <a:lnSpc>
                <a:spcPct val="80000"/>
              </a:lnSpc>
              <a:spcBef>
                <a:spcPts val="0"/>
              </a:spcBef>
              <a:spcAft>
                <a:spcPts val="0"/>
              </a:spcAft>
              <a:buClr>
                <a:srgbClr val="000000"/>
              </a:buClr>
              <a:buSzPts val="1800"/>
              <a:buFont typeface="Arial"/>
              <a:buChar char="•"/>
            </a:pPr>
            <a:r>
              <a:rPr b="1" lang="en-US" sz="1800">
                <a:latin typeface="Arial"/>
                <a:ea typeface="Arial"/>
                <a:cs typeface="Arial"/>
                <a:sym typeface="Arial"/>
              </a:rPr>
              <a:t>Forteo</a:t>
            </a:r>
            <a:r>
              <a:rPr b="0" lang="en-US"/>
              <a:t> (PTH derivative) increases density by 10% in 1 year</a:t>
            </a:r>
            <a:endParaRPr/>
          </a:p>
          <a:p>
            <a:pPr indent="-228600" lvl="3" marL="1600200" rtl="0" algn="l">
              <a:lnSpc>
                <a:spcPct val="80000"/>
              </a:lnSpc>
              <a:spcBef>
                <a:spcPts val="0"/>
              </a:spcBef>
              <a:spcAft>
                <a:spcPts val="0"/>
              </a:spcAft>
              <a:buClr>
                <a:srgbClr val="000000"/>
              </a:buClr>
              <a:buSzPts val="1600"/>
              <a:buFont typeface="Arial"/>
              <a:buChar char="–"/>
            </a:pPr>
            <a:r>
              <a:rPr lang="en-US" sz="1600">
                <a:latin typeface="Arial"/>
                <a:ea typeface="Arial"/>
                <a:cs typeface="Arial"/>
                <a:sym typeface="Arial"/>
              </a:rPr>
              <a:t>may promote bone cancer so use is limited to 2 years</a:t>
            </a:r>
            <a:endParaRPr/>
          </a:p>
          <a:p>
            <a:pPr indent="-285750" lvl="1" marL="742950" rtl="0" algn="l">
              <a:lnSpc>
                <a:spcPct val="80000"/>
              </a:lnSpc>
              <a:spcBef>
                <a:spcPts val="0"/>
              </a:spcBef>
              <a:spcAft>
                <a:spcPts val="0"/>
              </a:spcAft>
              <a:buClr>
                <a:srgbClr val="000000"/>
              </a:buClr>
              <a:buSzPts val="2000"/>
              <a:buFont typeface="Arial"/>
              <a:buChar char="–"/>
            </a:pPr>
            <a:r>
              <a:rPr lang="en-US" sz="2000">
                <a:latin typeface="Arial"/>
                <a:ea typeface="Arial"/>
                <a:cs typeface="Arial"/>
                <a:sym typeface="Arial"/>
              </a:rPr>
              <a:t>best treatment is </a:t>
            </a:r>
            <a:r>
              <a:rPr b="1" lang="en-US"/>
              <a:t>prevention</a:t>
            </a:r>
            <a:r>
              <a:rPr lang="en-US" sz="2000">
                <a:latin typeface="Arial"/>
                <a:ea typeface="Arial"/>
                <a:cs typeface="Arial"/>
                <a:sym typeface="Arial"/>
              </a:rPr>
              <a:t> - exercise and calcium intake (1000 mg/day) between ages 25 and 40</a:t>
            </a:r>
            <a:endParaRPr/>
          </a:p>
        </p:txBody>
      </p:sp>
      <p:grpSp>
        <p:nvGrpSpPr>
          <p:cNvPr id="1050" name="Google Shape;1050;p80"/>
          <p:cNvGrpSpPr/>
          <p:nvPr/>
        </p:nvGrpSpPr>
        <p:grpSpPr>
          <a:xfrm>
            <a:off x="-74254" y="6205470"/>
            <a:ext cx="12248963" cy="755694"/>
            <a:chOff x="-2" y="-1"/>
            <a:chExt cx="12248961" cy="755693"/>
          </a:xfrm>
        </p:grpSpPr>
        <p:sp>
          <p:nvSpPr>
            <p:cNvPr id="1051" name="Google Shape;1051;p80"/>
            <p:cNvSpPr/>
            <p:nvPr/>
          </p:nvSpPr>
          <p:spPr>
            <a:xfrm>
              <a:off x="2797111" y="18570"/>
              <a:ext cx="9451848" cy="684189"/>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1052" name="Google Shape;1052;p80"/>
            <p:cNvSpPr/>
            <p:nvPr/>
          </p:nvSpPr>
          <p:spPr>
            <a:xfrm>
              <a:off x="58513" y="16859"/>
              <a:ext cx="2922815" cy="738833"/>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1053" name="Google Shape;1053;p80"/>
            <p:cNvPicPr preferRelativeResize="0"/>
            <p:nvPr/>
          </p:nvPicPr>
          <p:blipFill rotWithShape="1">
            <a:blip r:embed="rId3">
              <a:alphaModFix/>
            </a:blip>
            <a:srcRect b="0" l="0" r="0" t="0"/>
            <a:stretch/>
          </p:blipFill>
          <p:spPr>
            <a:xfrm>
              <a:off x="-2" y="-1"/>
              <a:ext cx="704323" cy="613864"/>
            </a:xfrm>
            <a:prstGeom prst="rect">
              <a:avLst/>
            </a:prstGeom>
            <a:noFill/>
            <a:ln>
              <a:noFill/>
            </a:ln>
          </p:spPr>
        </p:pic>
        <p:sp>
          <p:nvSpPr>
            <p:cNvPr id="1054" name="Google Shape;1054;p80"/>
            <p:cNvSpPr txBox="1"/>
            <p:nvPr/>
          </p:nvSpPr>
          <p:spPr>
            <a:xfrm>
              <a:off x="696105" y="153861"/>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8" name="Shape 1058"/>
        <p:cNvGrpSpPr/>
        <p:nvPr/>
      </p:nvGrpSpPr>
      <p:grpSpPr>
        <a:xfrm>
          <a:off x="0" y="0"/>
          <a:ext cx="0" cy="0"/>
          <a:chOff x="0" y="0"/>
          <a:chExt cx="0" cy="0"/>
        </a:xfrm>
      </p:grpSpPr>
      <p:sp>
        <p:nvSpPr>
          <p:cNvPr id="1059" name="Google Shape;1059;p81"/>
          <p:cNvSpPr txBox="1"/>
          <p:nvPr>
            <p:ph idx="4294967295" type="sldNum"/>
          </p:nvPr>
        </p:nvSpPr>
        <p:spPr>
          <a:xfrm>
            <a:off x="1013114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latin typeface="Arial"/>
                <a:ea typeface="Arial"/>
                <a:cs typeface="Arial"/>
                <a:sym typeface="Arial"/>
              </a:rPr>
              <a:t>‹#›</a:t>
            </a:fld>
            <a:endParaRPr/>
          </a:p>
        </p:txBody>
      </p:sp>
      <p:sp>
        <p:nvSpPr>
          <p:cNvPr id="1060" name="Google Shape;1060;p81"/>
          <p:cNvSpPr txBox="1"/>
          <p:nvPr>
            <p:ph idx="4294967295" type="title"/>
          </p:nvPr>
        </p:nvSpPr>
        <p:spPr>
          <a:xfrm>
            <a:off x="1974850" y="274637"/>
            <a:ext cx="8229600" cy="1143001"/>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a:latin typeface="Arial"/>
                <a:ea typeface="Arial"/>
                <a:cs typeface="Arial"/>
                <a:sym typeface="Arial"/>
              </a:rPr>
              <a:t>Spinal Osteoporosis</a:t>
            </a:r>
            <a:endParaRPr/>
          </a:p>
        </p:txBody>
      </p:sp>
      <p:sp>
        <p:nvSpPr>
          <p:cNvPr id="1061" name="Google Shape;1061;p81"/>
          <p:cNvSpPr txBox="1"/>
          <p:nvPr/>
        </p:nvSpPr>
        <p:spPr>
          <a:xfrm>
            <a:off x="7653336" y="6072188"/>
            <a:ext cx="1998957" cy="41249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7.22 a-b</a:t>
            </a:r>
            <a:endParaRPr/>
          </a:p>
        </p:txBody>
      </p:sp>
      <p:pic>
        <p:nvPicPr>
          <p:cNvPr descr="sal25693_07_22a,b" id="1062" name="Google Shape;1062;p81"/>
          <p:cNvPicPr preferRelativeResize="0"/>
          <p:nvPr/>
        </p:nvPicPr>
        <p:blipFill rotWithShape="1">
          <a:blip r:embed="rId3">
            <a:alphaModFix/>
          </a:blip>
          <a:srcRect b="0" l="0" r="0" t="0"/>
          <a:stretch/>
        </p:blipFill>
        <p:spPr>
          <a:xfrm>
            <a:off x="1865311" y="1806575"/>
            <a:ext cx="8418515" cy="3751263"/>
          </a:xfrm>
          <a:prstGeom prst="rect">
            <a:avLst/>
          </a:prstGeom>
          <a:noFill/>
          <a:ln>
            <a:noFill/>
          </a:ln>
        </p:spPr>
      </p:pic>
      <p:sp>
        <p:nvSpPr>
          <p:cNvPr id="1063" name="Google Shape;1063;p81"/>
          <p:cNvSpPr txBox="1"/>
          <p:nvPr/>
        </p:nvSpPr>
        <p:spPr>
          <a:xfrm>
            <a:off x="3670300" y="1592262"/>
            <a:ext cx="4810125" cy="20241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1064" name="Google Shape;1064;p81"/>
          <p:cNvSpPr txBox="1"/>
          <p:nvPr/>
        </p:nvSpPr>
        <p:spPr>
          <a:xfrm>
            <a:off x="1789111" y="5491163"/>
            <a:ext cx="290398" cy="264253"/>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(a)</a:t>
            </a:r>
            <a:endParaRPr/>
          </a:p>
        </p:txBody>
      </p:sp>
      <p:sp>
        <p:nvSpPr>
          <p:cNvPr id="1065" name="Google Shape;1065;p81"/>
          <p:cNvSpPr txBox="1"/>
          <p:nvPr/>
        </p:nvSpPr>
        <p:spPr>
          <a:xfrm>
            <a:off x="7653336" y="5491163"/>
            <a:ext cx="298732" cy="264253"/>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(b)</a:t>
            </a:r>
            <a:endParaRPr/>
          </a:p>
        </p:txBody>
      </p:sp>
      <p:sp>
        <p:nvSpPr>
          <p:cNvPr id="1066" name="Google Shape;1066;p81"/>
          <p:cNvSpPr txBox="1"/>
          <p:nvPr/>
        </p:nvSpPr>
        <p:spPr>
          <a:xfrm>
            <a:off x="3082925" y="5722938"/>
            <a:ext cx="5984875" cy="20241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a: © Michael Klein/Peter Arnold, Inc.; b: © Dr. P. Marzzi/Photo Researchers, Inc.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0" name="Shape 1070"/>
        <p:cNvGrpSpPr/>
        <p:nvPr/>
      </p:nvGrpSpPr>
      <p:grpSpPr>
        <a:xfrm>
          <a:off x="0" y="0"/>
          <a:ext cx="0" cy="0"/>
          <a:chOff x="0" y="0"/>
          <a:chExt cx="0" cy="0"/>
        </a:xfrm>
      </p:grpSpPr>
      <p:sp>
        <p:nvSpPr>
          <p:cNvPr id="1071" name="Google Shape;1071;p82"/>
          <p:cNvSpPr/>
          <p:nvPr/>
        </p:nvSpPr>
        <p:spPr>
          <a:xfrm>
            <a:off x="-48626" y="1709109"/>
            <a:ext cx="12446018" cy="2804337"/>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800"/>
              <a:buFont typeface="Trebuchet MS"/>
              <a:buNone/>
            </a:pPr>
            <a:r>
              <a:t/>
            </a:r>
            <a:endParaRPr b="0" i="0" sz="1800" u="none" cap="none" strike="noStrike">
              <a:solidFill>
                <a:srgbClr val="F1F1F1"/>
              </a:solidFill>
              <a:latin typeface="Trebuchet MS"/>
              <a:ea typeface="Trebuchet MS"/>
              <a:cs typeface="Trebuchet MS"/>
              <a:sym typeface="Trebuchet MS"/>
            </a:endParaRPr>
          </a:p>
        </p:txBody>
      </p:sp>
      <p:sp>
        <p:nvSpPr>
          <p:cNvPr id="1072" name="Google Shape;1072;p82"/>
          <p:cNvSpPr txBox="1"/>
          <p:nvPr/>
        </p:nvSpPr>
        <p:spPr>
          <a:xfrm>
            <a:off x="2276685" y="2389681"/>
            <a:ext cx="7101138" cy="1054512"/>
          </a:xfrm>
          <a:prstGeom prst="rect">
            <a:avLst/>
          </a:prstGeom>
          <a:noFill/>
          <a:ln>
            <a:noFill/>
          </a:ln>
        </p:spPr>
        <p:txBody>
          <a:bodyPr anchorCtr="0" anchor="ctr" bIns="38125" lIns="38125" spcFirstLastPara="1" rIns="38125" wrap="square" tIns="38125">
            <a:spAutoFit/>
          </a:bodyPr>
          <a:lstStyle/>
          <a:p>
            <a:pPr indent="-444500" lvl="0" marL="403278" marR="0" rtl="0" algn="l">
              <a:lnSpc>
                <a:spcPct val="150000"/>
              </a:lnSpc>
              <a:spcBef>
                <a:spcPts val="0"/>
              </a:spcBef>
              <a:spcAft>
                <a:spcPts val="0"/>
              </a:spcAft>
              <a:buClr>
                <a:srgbClr val="F1F1F1"/>
              </a:buClr>
              <a:buSzPts val="7000"/>
              <a:buFont typeface="Times New Roman"/>
              <a:buChar char="◆"/>
            </a:pPr>
            <a:r>
              <a:rPr b="1" i="0" lang="en-US" sz="7000" u="none" cap="none" strike="noStrike">
                <a:solidFill>
                  <a:srgbClr val="F1F1F1"/>
                </a:solidFill>
                <a:latin typeface="Times New Roman"/>
                <a:ea typeface="Times New Roman"/>
                <a:cs typeface="Times New Roman"/>
                <a:sym typeface="Times New Roman"/>
              </a:rPr>
              <a:t> Post-test:10 min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1"/>
                                        </p:tgtEl>
                                        <p:attrNameLst>
                                          <p:attrName>style.visibility</p:attrName>
                                        </p:attrNameLst>
                                      </p:cBhvr>
                                      <p:to>
                                        <p:strVal val="visible"/>
                                      </p:to>
                                    </p:set>
                                    <p:animEffect filter="fade" transition="in">
                                      <p:cBhvr>
                                        <p:cTn dur="500"/>
                                        <p:tgtEl>
                                          <p:spTgt spid="10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grpSp>
        <p:nvGrpSpPr>
          <p:cNvPr id="138" name="Google Shape;138;p6"/>
          <p:cNvGrpSpPr/>
          <p:nvPr/>
        </p:nvGrpSpPr>
        <p:grpSpPr>
          <a:xfrm>
            <a:off x="-74254" y="6205470"/>
            <a:ext cx="12248963" cy="755694"/>
            <a:chOff x="-2" y="-1"/>
            <a:chExt cx="12248961" cy="755693"/>
          </a:xfrm>
        </p:grpSpPr>
        <p:sp>
          <p:nvSpPr>
            <p:cNvPr id="139" name="Google Shape;139;p6"/>
            <p:cNvSpPr/>
            <p:nvPr/>
          </p:nvSpPr>
          <p:spPr>
            <a:xfrm>
              <a:off x="2797111" y="18570"/>
              <a:ext cx="9451848" cy="684189"/>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140" name="Google Shape;140;p6"/>
            <p:cNvSpPr/>
            <p:nvPr/>
          </p:nvSpPr>
          <p:spPr>
            <a:xfrm>
              <a:off x="58513" y="16859"/>
              <a:ext cx="2922815" cy="738833"/>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141" name="Google Shape;141;p6"/>
            <p:cNvPicPr preferRelativeResize="0"/>
            <p:nvPr/>
          </p:nvPicPr>
          <p:blipFill rotWithShape="1">
            <a:blip r:embed="rId3">
              <a:alphaModFix/>
            </a:blip>
            <a:srcRect b="0" l="0" r="0" t="0"/>
            <a:stretch/>
          </p:blipFill>
          <p:spPr>
            <a:xfrm>
              <a:off x="-2" y="-1"/>
              <a:ext cx="704323" cy="613864"/>
            </a:xfrm>
            <a:prstGeom prst="rect">
              <a:avLst/>
            </a:prstGeom>
            <a:noFill/>
            <a:ln>
              <a:noFill/>
            </a:ln>
          </p:spPr>
        </p:pic>
        <p:sp>
          <p:nvSpPr>
            <p:cNvPr id="142" name="Google Shape;142;p6"/>
            <p:cNvSpPr txBox="1"/>
            <p:nvPr/>
          </p:nvSpPr>
          <p:spPr>
            <a:xfrm>
              <a:off x="696105" y="153861"/>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pic>
        <p:nvPicPr>
          <p:cNvPr descr="skull2.jpg" id="143" name="Google Shape;143;p6"/>
          <p:cNvPicPr preferRelativeResize="0"/>
          <p:nvPr/>
        </p:nvPicPr>
        <p:blipFill rotWithShape="1">
          <a:blip r:embed="rId4">
            <a:alphaModFix/>
          </a:blip>
          <a:srcRect b="0" l="0" r="0" t="0"/>
          <a:stretch/>
        </p:blipFill>
        <p:spPr>
          <a:xfrm>
            <a:off x="594245" y="125260"/>
            <a:ext cx="6822563" cy="6130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7"/>
          <p:cNvSpPr txBox="1"/>
          <p:nvPr>
            <p:ph idx="4294967295" type="sldNum"/>
          </p:nvPr>
        </p:nvSpPr>
        <p:spPr>
          <a:xfrm>
            <a:off x="10230025" y="6324600"/>
            <a:ext cx="203023"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latin typeface="Arial"/>
                <a:ea typeface="Arial"/>
                <a:cs typeface="Arial"/>
                <a:sym typeface="Arial"/>
              </a:rPr>
              <a:t>‹#›</a:t>
            </a:fld>
            <a:endParaRPr/>
          </a:p>
        </p:txBody>
      </p:sp>
      <p:sp>
        <p:nvSpPr>
          <p:cNvPr id="149" name="Google Shape;149;p7"/>
          <p:cNvSpPr txBox="1"/>
          <p:nvPr>
            <p:ph idx="4294967295" type="title"/>
          </p:nvPr>
        </p:nvSpPr>
        <p:spPr>
          <a:xfrm>
            <a:off x="1365250" y="84137"/>
            <a:ext cx="8229600" cy="1066801"/>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a:latin typeface="Arial"/>
                <a:ea typeface="Arial"/>
                <a:cs typeface="Arial"/>
                <a:sym typeface="Arial"/>
              </a:rPr>
              <a:t>Bone as a Tissue</a:t>
            </a:r>
            <a:endParaRPr/>
          </a:p>
        </p:txBody>
      </p:sp>
      <p:sp>
        <p:nvSpPr>
          <p:cNvPr id="150" name="Google Shape;150;p7"/>
          <p:cNvSpPr txBox="1"/>
          <p:nvPr>
            <p:ph idx="4294967295" type="body"/>
          </p:nvPr>
        </p:nvSpPr>
        <p:spPr>
          <a:xfrm>
            <a:off x="316511" y="1201711"/>
            <a:ext cx="11115900" cy="4953000"/>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000000"/>
              </a:buClr>
              <a:buSzPts val="2800"/>
              <a:buFont typeface="Arial"/>
              <a:buChar char="•"/>
            </a:pPr>
            <a:r>
              <a:rPr b="1" lang="en-US" sz="2800">
                <a:latin typeface="Arial"/>
                <a:ea typeface="Arial"/>
                <a:cs typeface="Arial"/>
                <a:sym typeface="Arial"/>
              </a:rPr>
              <a:t>osteology</a:t>
            </a:r>
            <a:r>
              <a:rPr b="0" lang="en-US"/>
              <a:t> – the study of bone</a:t>
            </a:r>
            <a:endParaRPr/>
          </a:p>
          <a:p>
            <a:pPr indent="-165100" lvl="0" marL="342900" rtl="0" algn="l">
              <a:lnSpc>
                <a:spcPct val="90000"/>
              </a:lnSpc>
              <a:spcBef>
                <a:spcPts val="700"/>
              </a:spcBef>
              <a:spcAft>
                <a:spcPts val="0"/>
              </a:spcAft>
              <a:buClr>
                <a:srgbClr val="000000"/>
              </a:buClr>
              <a:buSzPts val="2800"/>
              <a:buFont typeface="Arial"/>
              <a:buNone/>
            </a:pPr>
            <a:r>
              <a:t/>
            </a:r>
            <a:endParaRPr b="0"/>
          </a:p>
          <a:p>
            <a:pPr indent="-342900" lvl="0" marL="342900" rtl="0" algn="l">
              <a:lnSpc>
                <a:spcPct val="90000"/>
              </a:lnSpc>
              <a:spcBef>
                <a:spcPts val="600"/>
              </a:spcBef>
              <a:spcAft>
                <a:spcPts val="0"/>
              </a:spcAft>
              <a:buClr>
                <a:srgbClr val="000000"/>
              </a:buClr>
              <a:buSzPts val="2800"/>
              <a:buFont typeface="Arial"/>
              <a:buChar char="•"/>
            </a:pPr>
            <a:r>
              <a:rPr b="1" lang="en-US" sz="2800">
                <a:latin typeface="Arial"/>
                <a:ea typeface="Arial"/>
                <a:cs typeface="Arial"/>
                <a:sym typeface="Arial"/>
              </a:rPr>
              <a:t>skeletal system </a:t>
            </a:r>
            <a:r>
              <a:rPr b="0" lang="en-US"/>
              <a:t>- composed of bones,    cartilages, and ligaments</a:t>
            </a:r>
            <a:endParaRPr/>
          </a:p>
          <a:p>
            <a:pPr indent="-285750" lvl="1" marL="742950" rtl="0" algn="l">
              <a:lnSpc>
                <a:spcPct val="90000"/>
              </a:lnSpc>
              <a:spcBef>
                <a:spcPts val="0"/>
              </a:spcBef>
              <a:spcAft>
                <a:spcPts val="0"/>
              </a:spcAft>
              <a:buClr>
                <a:srgbClr val="000000"/>
              </a:buClr>
              <a:buSzPts val="2400"/>
              <a:buFont typeface="Arial"/>
              <a:buChar char="–"/>
            </a:pPr>
            <a:r>
              <a:rPr lang="en-US" sz="2400">
                <a:latin typeface="Arial"/>
                <a:ea typeface="Arial"/>
                <a:cs typeface="Arial"/>
                <a:sym typeface="Arial"/>
              </a:rPr>
              <a:t>form strong flexible framework of the body</a:t>
            </a:r>
            <a:endParaRPr/>
          </a:p>
          <a:p>
            <a:pPr indent="-285750" lvl="1" marL="742950" rtl="0" algn="l">
              <a:lnSpc>
                <a:spcPct val="90000"/>
              </a:lnSpc>
              <a:spcBef>
                <a:spcPts val="0"/>
              </a:spcBef>
              <a:spcAft>
                <a:spcPts val="0"/>
              </a:spcAft>
              <a:buClr>
                <a:srgbClr val="000000"/>
              </a:buClr>
              <a:buSzPts val="2400"/>
              <a:buFont typeface="Arial"/>
              <a:buChar char="–"/>
            </a:pPr>
            <a:r>
              <a:rPr b="1" lang="en-US" sz="2400">
                <a:latin typeface="Arial"/>
                <a:ea typeface="Arial"/>
                <a:cs typeface="Arial"/>
                <a:sym typeface="Arial"/>
              </a:rPr>
              <a:t>cartilage</a:t>
            </a:r>
            <a:r>
              <a:rPr b="0" lang="en-US"/>
              <a:t> – forerunner of most bones</a:t>
            </a:r>
            <a:endParaRPr/>
          </a:p>
          <a:p>
            <a:pPr indent="-228600" lvl="2" marL="1143000" rtl="0" algn="l">
              <a:lnSpc>
                <a:spcPct val="90000"/>
              </a:lnSpc>
              <a:spcBef>
                <a:spcPts val="0"/>
              </a:spcBef>
              <a:spcAft>
                <a:spcPts val="0"/>
              </a:spcAft>
              <a:buClr>
                <a:srgbClr val="000000"/>
              </a:buClr>
              <a:buSzPts val="2000"/>
              <a:buFont typeface="Arial"/>
              <a:buChar char="•"/>
            </a:pPr>
            <a:r>
              <a:rPr lang="en-US" sz="2000">
                <a:latin typeface="Arial"/>
                <a:ea typeface="Arial"/>
                <a:cs typeface="Arial"/>
                <a:sym typeface="Arial"/>
              </a:rPr>
              <a:t>covers many joint surfaces of mature bone</a:t>
            </a:r>
            <a:endParaRPr/>
          </a:p>
          <a:p>
            <a:pPr indent="-101600" lvl="2" marL="1143000" rtl="0" algn="l">
              <a:lnSpc>
                <a:spcPct val="90000"/>
              </a:lnSpc>
              <a:spcBef>
                <a:spcPts val="0"/>
              </a:spcBef>
              <a:spcAft>
                <a:spcPts val="0"/>
              </a:spcAft>
              <a:buClr>
                <a:srgbClr val="000000"/>
              </a:buClr>
              <a:buSzPts val="2000"/>
              <a:buFont typeface="Arial"/>
              <a:buNone/>
            </a:pPr>
            <a:r>
              <a:t/>
            </a:r>
            <a:endParaRPr sz="2000">
              <a:latin typeface="Arial"/>
              <a:ea typeface="Arial"/>
              <a:cs typeface="Arial"/>
              <a:sym typeface="Arial"/>
            </a:endParaRPr>
          </a:p>
          <a:p>
            <a:pPr indent="-342900" lvl="0" marL="342900" rtl="0" algn="l">
              <a:lnSpc>
                <a:spcPct val="90000"/>
              </a:lnSpc>
              <a:spcBef>
                <a:spcPts val="600"/>
              </a:spcBef>
              <a:spcAft>
                <a:spcPts val="0"/>
              </a:spcAft>
              <a:buClr>
                <a:srgbClr val="000000"/>
              </a:buClr>
              <a:buSzPts val="2800"/>
              <a:buFont typeface="Arial"/>
              <a:buChar char="•"/>
            </a:pPr>
            <a:r>
              <a:rPr b="1" lang="en-US" sz="2800">
                <a:latin typeface="Arial"/>
                <a:ea typeface="Arial"/>
                <a:cs typeface="Arial"/>
                <a:sym typeface="Arial"/>
              </a:rPr>
              <a:t>ligaments</a:t>
            </a:r>
            <a:r>
              <a:rPr b="0" lang="en-US"/>
              <a:t> – hold bones together at the joints</a:t>
            </a:r>
            <a:endParaRPr/>
          </a:p>
          <a:p>
            <a:pPr indent="-165100" lvl="0" marL="342900" rtl="0" algn="l">
              <a:lnSpc>
                <a:spcPct val="90000"/>
              </a:lnSpc>
              <a:spcBef>
                <a:spcPts val="700"/>
              </a:spcBef>
              <a:spcAft>
                <a:spcPts val="0"/>
              </a:spcAft>
              <a:buClr>
                <a:srgbClr val="000000"/>
              </a:buClr>
              <a:buSzPts val="2800"/>
              <a:buFont typeface="Arial"/>
              <a:buNone/>
            </a:pPr>
            <a:r>
              <a:t/>
            </a:r>
            <a:endParaRPr b="0"/>
          </a:p>
          <a:p>
            <a:pPr indent="-342900" lvl="0" marL="342900" rtl="0" algn="l">
              <a:lnSpc>
                <a:spcPct val="90000"/>
              </a:lnSpc>
              <a:spcBef>
                <a:spcPts val="600"/>
              </a:spcBef>
              <a:spcAft>
                <a:spcPts val="0"/>
              </a:spcAft>
              <a:buClr>
                <a:srgbClr val="000000"/>
              </a:buClr>
              <a:buSzPts val="2800"/>
              <a:buFont typeface="Arial"/>
              <a:buChar char="•"/>
            </a:pPr>
            <a:r>
              <a:rPr b="1" lang="en-US" sz="2800">
                <a:latin typeface="Arial"/>
                <a:ea typeface="Arial"/>
                <a:cs typeface="Arial"/>
                <a:sym typeface="Arial"/>
              </a:rPr>
              <a:t>tendons</a:t>
            </a:r>
            <a:r>
              <a:rPr b="0" lang="en-US"/>
              <a:t> – attach muscle to bone</a:t>
            </a:r>
            <a:endParaRPr/>
          </a:p>
        </p:txBody>
      </p:sp>
      <p:grpSp>
        <p:nvGrpSpPr>
          <p:cNvPr id="151" name="Google Shape;151;p7"/>
          <p:cNvGrpSpPr/>
          <p:nvPr/>
        </p:nvGrpSpPr>
        <p:grpSpPr>
          <a:xfrm>
            <a:off x="-74252" y="6205471"/>
            <a:ext cx="12248959" cy="755692"/>
            <a:chOff x="-2" y="-2"/>
            <a:chExt cx="12248957" cy="755691"/>
          </a:xfrm>
        </p:grpSpPr>
        <p:sp>
          <p:nvSpPr>
            <p:cNvPr id="152" name="Google Shape;152;p7"/>
            <p:cNvSpPr/>
            <p:nvPr/>
          </p:nvSpPr>
          <p:spPr>
            <a:xfrm>
              <a:off x="2797111" y="18569"/>
              <a:ext cx="9451844" cy="684188"/>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153" name="Google Shape;153;p7"/>
            <p:cNvSpPr/>
            <p:nvPr/>
          </p:nvSpPr>
          <p:spPr>
            <a:xfrm>
              <a:off x="58513" y="16858"/>
              <a:ext cx="2922814" cy="738831"/>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154" name="Google Shape;154;p7"/>
            <p:cNvPicPr preferRelativeResize="0"/>
            <p:nvPr/>
          </p:nvPicPr>
          <p:blipFill rotWithShape="1">
            <a:blip r:embed="rId3">
              <a:alphaModFix/>
            </a:blip>
            <a:srcRect b="0" l="0" r="0" t="0"/>
            <a:stretch/>
          </p:blipFill>
          <p:spPr>
            <a:xfrm>
              <a:off x="-2" y="-2"/>
              <a:ext cx="704322" cy="613863"/>
            </a:xfrm>
            <a:prstGeom prst="rect">
              <a:avLst/>
            </a:prstGeom>
            <a:noFill/>
            <a:ln>
              <a:noFill/>
            </a:ln>
          </p:spPr>
        </p:pic>
        <p:sp>
          <p:nvSpPr>
            <p:cNvPr id="155" name="Google Shape;155;p7"/>
            <p:cNvSpPr txBox="1"/>
            <p:nvPr/>
          </p:nvSpPr>
          <p:spPr>
            <a:xfrm>
              <a:off x="696103" y="257315"/>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8"/>
          <p:cNvSpPr txBox="1"/>
          <p:nvPr>
            <p:ph idx="4294967295" type="sldNum"/>
          </p:nvPr>
        </p:nvSpPr>
        <p:spPr>
          <a:xfrm>
            <a:off x="10230028" y="6324600"/>
            <a:ext cx="203022"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latin typeface="Arial"/>
                <a:ea typeface="Arial"/>
                <a:cs typeface="Arial"/>
                <a:sym typeface="Arial"/>
              </a:rPr>
              <a:t>‹#›</a:t>
            </a:fld>
            <a:endParaRPr/>
          </a:p>
        </p:txBody>
      </p:sp>
      <p:sp>
        <p:nvSpPr>
          <p:cNvPr id="161" name="Google Shape;161;p8"/>
          <p:cNvSpPr txBox="1"/>
          <p:nvPr>
            <p:ph idx="4294967295" type="title"/>
          </p:nvPr>
        </p:nvSpPr>
        <p:spPr>
          <a:xfrm>
            <a:off x="2003425" y="295275"/>
            <a:ext cx="8229600" cy="106680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a:latin typeface="Arial"/>
                <a:ea typeface="Arial"/>
                <a:cs typeface="Arial"/>
                <a:sym typeface="Arial"/>
              </a:rPr>
              <a:t>Bones and Osseous Tissue</a:t>
            </a:r>
            <a:endParaRPr/>
          </a:p>
        </p:txBody>
      </p:sp>
      <p:sp>
        <p:nvSpPr>
          <p:cNvPr id="162" name="Google Shape;162;p8"/>
          <p:cNvSpPr txBox="1"/>
          <p:nvPr>
            <p:ph idx="4294967295" type="body"/>
          </p:nvPr>
        </p:nvSpPr>
        <p:spPr>
          <a:xfrm>
            <a:off x="395286" y="1366836"/>
            <a:ext cx="10307839" cy="4953003"/>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000000"/>
              </a:buClr>
              <a:buSzPts val="2400"/>
              <a:buFont typeface="Arial"/>
              <a:buChar char="•"/>
            </a:pPr>
            <a:r>
              <a:rPr b="1" lang="en-US" sz="2400">
                <a:latin typeface="Arial"/>
                <a:ea typeface="Arial"/>
                <a:cs typeface="Arial"/>
                <a:sym typeface="Arial"/>
              </a:rPr>
              <a:t>bone</a:t>
            </a:r>
            <a:r>
              <a:rPr b="0" lang="en-US"/>
              <a:t> (osseous tissue) - connective tissue with the matrix hardened by calcium phosphate and other minerals </a:t>
            </a:r>
            <a:endParaRPr/>
          </a:p>
          <a:p>
            <a:pPr indent="-190500" lvl="0" marL="342900" rtl="0" algn="l">
              <a:lnSpc>
                <a:spcPct val="90000"/>
              </a:lnSpc>
              <a:spcBef>
                <a:spcPts val="700"/>
              </a:spcBef>
              <a:spcAft>
                <a:spcPts val="0"/>
              </a:spcAft>
              <a:buClr>
                <a:srgbClr val="000000"/>
              </a:buClr>
              <a:buSzPts val="2400"/>
              <a:buFont typeface="Arial"/>
              <a:buNone/>
            </a:pPr>
            <a:r>
              <a:t/>
            </a:r>
            <a:endParaRPr b="0"/>
          </a:p>
          <a:p>
            <a:pPr indent="-342900" lvl="0" marL="342900" rtl="0" algn="l">
              <a:lnSpc>
                <a:spcPct val="90000"/>
              </a:lnSpc>
              <a:spcBef>
                <a:spcPts val="500"/>
              </a:spcBef>
              <a:spcAft>
                <a:spcPts val="0"/>
              </a:spcAft>
              <a:buClr>
                <a:srgbClr val="000000"/>
              </a:buClr>
              <a:buSzPts val="2400"/>
              <a:buFont typeface="Arial"/>
              <a:buChar char="•"/>
            </a:pPr>
            <a:r>
              <a:rPr b="1" lang="en-US" sz="2400">
                <a:latin typeface="Arial"/>
                <a:ea typeface="Arial"/>
                <a:cs typeface="Arial"/>
                <a:sym typeface="Arial"/>
              </a:rPr>
              <a:t>mineralization </a:t>
            </a:r>
            <a:r>
              <a:rPr b="0" lang="en-US"/>
              <a:t>or </a:t>
            </a:r>
            <a:r>
              <a:rPr b="1" lang="en-US" sz="2400">
                <a:latin typeface="Arial"/>
                <a:ea typeface="Arial"/>
                <a:cs typeface="Arial"/>
                <a:sym typeface="Arial"/>
              </a:rPr>
              <a:t>calcification</a:t>
            </a:r>
            <a:r>
              <a:rPr b="0" lang="en-US"/>
              <a:t> – the hardening process of bone</a:t>
            </a:r>
            <a:endParaRPr/>
          </a:p>
          <a:p>
            <a:pPr indent="-190500" lvl="0" marL="342900" rtl="0" algn="l">
              <a:lnSpc>
                <a:spcPct val="90000"/>
              </a:lnSpc>
              <a:spcBef>
                <a:spcPts val="700"/>
              </a:spcBef>
              <a:spcAft>
                <a:spcPts val="0"/>
              </a:spcAft>
              <a:buClr>
                <a:srgbClr val="000000"/>
              </a:buClr>
              <a:buSzPts val="2400"/>
              <a:buFont typeface="Arial"/>
              <a:buNone/>
            </a:pPr>
            <a:r>
              <a:t/>
            </a:r>
            <a:endParaRPr b="0"/>
          </a:p>
          <a:p>
            <a:pPr indent="-342900" lvl="0" marL="342900" rtl="0" algn="l">
              <a:lnSpc>
                <a:spcPct val="90000"/>
              </a:lnSpc>
              <a:spcBef>
                <a:spcPts val="500"/>
              </a:spcBef>
              <a:spcAft>
                <a:spcPts val="0"/>
              </a:spcAft>
              <a:buClr>
                <a:srgbClr val="000000"/>
              </a:buClr>
              <a:buSzPts val="2400"/>
              <a:buFont typeface="Arial"/>
              <a:buChar char="•"/>
            </a:pPr>
            <a:r>
              <a:rPr lang="en-US" sz="2400">
                <a:latin typeface="Arial"/>
                <a:ea typeface="Arial"/>
                <a:cs typeface="Arial"/>
                <a:sym typeface="Arial"/>
              </a:rPr>
              <a:t>individual bones consist of bone tissue, bone marrow, cartilage, adipose tissue, nervous tissue, and fibrous connective tissue</a:t>
            </a:r>
            <a:endParaRPr/>
          </a:p>
          <a:p>
            <a:pPr indent="-190500" lvl="0" marL="342900" rtl="0" algn="l">
              <a:lnSpc>
                <a:spcPct val="90000"/>
              </a:lnSpc>
              <a:spcBef>
                <a:spcPts val="700"/>
              </a:spcBef>
              <a:spcAft>
                <a:spcPts val="0"/>
              </a:spcAft>
              <a:buClr>
                <a:srgbClr val="000000"/>
              </a:buClr>
              <a:buSzPts val="2400"/>
              <a:buFont typeface="Arial"/>
              <a:buNone/>
            </a:pPr>
            <a:r>
              <a:t/>
            </a:r>
            <a:endParaRPr sz="2400">
              <a:latin typeface="Arial"/>
              <a:ea typeface="Arial"/>
              <a:cs typeface="Arial"/>
              <a:sym typeface="Arial"/>
            </a:endParaRPr>
          </a:p>
          <a:p>
            <a:pPr indent="-342900" lvl="0" marL="342900" rtl="0" algn="l">
              <a:lnSpc>
                <a:spcPct val="90000"/>
              </a:lnSpc>
              <a:spcBef>
                <a:spcPts val="500"/>
              </a:spcBef>
              <a:spcAft>
                <a:spcPts val="0"/>
              </a:spcAft>
              <a:buClr>
                <a:srgbClr val="000000"/>
              </a:buClr>
              <a:buSzPts val="2400"/>
              <a:buFont typeface="Arial"/>
              <a:buChar char="•"/>
            </a:pPr>
            <a:r>
              <a:rPr lang="en-US" sz="2400">
                <a:latin typeface="Arial"/>
                <a:ea typeface="Arial"/>
                <a:cs typeface="Arial"/>
                <a:sym typeface="Arial"/>
              </a:rPr>
              <a:t>continually remodels itself and interacts physiologically with all of the other organ systems of the body</a:t>
            </a:r>
            <a:endParaRPr/>
          </a:p>
          <a:p>
            <a:pPr indent="-190500" lvl="0" marL="342900" rtl="0" algn="l">
              <a:lnSpc>
                <a:spcPct val="90000"/>
              </a:lnSpc>
              <a:spcBef>
                <a:spcPts val="700"/>
              </a:spcBef>
              <a:spcAft>
                <a:spcPts val="0"/>
              </a:spcAft>
              <a:buClr>
                <a:srgbClr val="000000"/>
              </a:buClr>
              <a:buSzPts val="2400"/>
              <a:buFont typeface="Arial"/>
              <a:buNone/>
            </a:pPr>
            <a:r>
              <a:t/>
            </a:r>
            <a:endParaRPr sz="2400">
              <a:latin typeface="Arial"/>
              <a:ea typeface="Arial"/>
              <a:cs typeface="Arial"/>
              <a:sym typeface="Arial"/>
            </a:endParaRPr>
          </a:p>
          <a:p>
            <a:pPr indent="-342900" lvl="0" marL="342900" rtl="0" algn="l">
              <a:lnSpc>
                <a:spcPct val="90000"/>
              </a:lnSpc>
              <a:spcBef>
                <a:spcPts val="500"/>
              </a:spcBef>
              <a:spcAft>
                <a:spcPts val="0"/>
              </a:spcAft>
              <a:buClr>
                <a:srgbClr val="000000"/>
              </a:buClr>
              <a:buSzPts val="2400"/>
              <a:buFont typeface="Arial"/>
              <a:buChar char="•"/>
            </a:pPr>
            <a:r>
              <a:rPr lang="en-US" sz="2400">
                <a:latin typeface="Arial"/>
                <a:ea typeface="Arial"/>
                <a:cs typeface="Arial"/>
                <a:sym typeface="Arial"/>
              </a:rPr>
              <a:t>permeated with nerves and blood vessels, which attests to its sensitivity and metabolic activity</a:t>
            </a:r>
            <a:endParaRPr/>
          </a:p>
        </p:txBody>
      </p:sp>
      <p:grpSp>
        <p:nvGrpSpPr>
          <p:cNvPr id="163" name="Google Shape;163;p8"/>
          <p:cNvGrpSpPr/>
          <p:nvPr/>
        </p:nvGrpSpPr>
        <p:grpSpPr>
          <a:xfrm>
            <a:off x="-74254" y="6205470"/>
            <a:ext cx="12248963" cy="755694"/>
            <a:chOff x="-2" y="-1"/>
            <a:chExt cx="12248961" cy="755693"/>
          </a:xfrm>
        </p:grpSpPr>
        <p:sp>
          <p:nvSpPr>
            <p:cNvPr id="164" name="Google Shape;164;p8"/>
            <p:cNvSpPr/>
            <p:nvPr/>
          </p:nvSpPr>
          <p:spPr>
            <a:xfrm>
              <a:off x="2797111" y="18570"/>
              <a:ext cx="9451848" cy="684189"/>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165" name="Google Shape;165;p8"/>
            <p:cNvSpPr/>
            <p:nvPr/>
          </p:nvSpPr>
          <p:spPr>
            <a:xfrm>
              <a:off x="58513" y="16859"/>
              <a:ext cx="2922815" cy="738833"/>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166" name="Google Shape;166;p8"/>
            <p:cNvPicPr preferRelativeResize="0"/>
            <p:nvPr/>
          </p:nvPicPr>
          <p:blipFill rotWithShape="1">
            <a:blip r:embed="rId3">
              <a:alphaModFix/>
            </a:blip>
            <a:srcRect b="0" l="0" r="0" t="0"/>
            <a:stretch/>
          </p:blipFill>
          <p:spPr>
            <a:xfrm>
              <a:off x="-2" y="-1"/>
              <a:ext cx="704323" cy="613864"/>
            </a:xfrm>
            <a:prstGeom prst="rect">
              <a:avLst/>
            </a:prstGeom>
            <a:noFill/>
            <a:ln>
              <a:noFill/>
            </a:ln>
          </p:spPr>
        </p:pic>
        <p:sp>
          <p:nvSpPr>
            <p:cNvPr id="167" name="Google Shape;167;p8"/>
            <p:cNvSpPr txBox="1"/>
            <p:nvPr/>
          </p:nvSpPr>
          <p:spPr>
            <a:xfrm>
              <a:off x="696105" y="153861"/>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grpSp>
        <p:nvGrpSpPr>
          <p:cNvPr id="172" name="Google Shape;172;p9"/>
          <p:cNvGrpSpPr/>
          <p:nvPr/>
        </p:nvGrpSpPr>
        <p:grpSpPr>
          <a:xfrm>
            <a:off x="-74254" y="6205470"/>
            <a:ext cx="12248963" cy="755694"/>
            <a:chOff x="-2" y="-1"/>
            <a:chExt cx="12248961" cy="755693"/>
          </a:xfrm>
        </p:grpSpPr>
        <p:sp>
          <p:nvSpPr>
            <p:cNvPr id="173" name="Google Shape;173;p9"/>
            <p:cNvSpPr/>
            <p:nvPr/>
          </p:nvSpPr>
          <p:spPr>
            <a:xfrm>
              <a:off x="2797111" y="18570"/>
              <a:ext cx="9451848" cy="684189"/>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174" name="Google Shape;174;p9"/>
            <p:cNvSpPr/>
            <p:nvPr/>
          </p:nvSpPr>
          <p:spPr>
            <a:xfrm>
              <a:off x="58513" y="16859"/>
              <a:ext cx="2922815" cy="738833"/>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175" name="Google Shape;175;p9"/>
            <p:cNvPicPr preferRelativeResize="0"/>
            <p:nvPr/>
          </p:nvPicPr>
          <p:blipFill rotWithShape="1">
            <a:blip r:embed="rId3">
              <a:alphaModFix/>
            </a:blip>
            <a:srcRect b="0" l="0" r="0" t="0"/>
            <a:stretch/>
          </p:blipFill>
          <p:spPr>
            <a:xfrm>
              <a:off x="-2" y="-1"/>
              <a:ext cx="704323" cy="613864"/>
            </a:xfrm>
            <a:prstGeom prst="rect">
              <a:avLst/>
            </a:prstGeom>
            <a:noFill/>
            <a:ln>
              <a:noFill/>
            </a:ln>
          </p:spPr>
        </p:pic>
        <p:sp>
          <p:nvSpPr>
            <p:cNvPr id="176" name="Google Shape;176;p9"/>
            <p:cNvSpPr txBox="1"/>
            <p:nvPr/>
          </p:nvSpPr>
          <p:spPr>
            <a:xfrm>
              <a:off x="696105" y="153861"/>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pic>
        <p:nvPicPr>
          <p:cNvPr descr="skull.jpg" id="177" name="Google Shape;177;p9"/>
          <p:cNvPicPr preferRelativeResize="0"/>
          <p:nvPr/>
        </p:nvPicPr>
        <p:blipFill rotWithShape="1">
          <a:blip r:embed="rId4">
            <a:alphaModFix/>
          </a:blip>
          <a:srcRect b="0" l="0" r="0" t="0"/>
          <a:stretch/>
        </p:blipFill>
        <p:spPr>
          <a:xfrm>
            <a:off x="6261994" y="117650"/>
            <a:ext cx="4818644" cy="5889450"/>
          </a:xfrm>
          <a:prstGeom prst="rect">
            <a:avLst/>
          </a:prstGeom>
          <a:noFill/>
          <a:ln>
            <a:noFill/>
          </a:ln>
        </p:spPr>
      </p:pic>
      <p:sp>
        <p:nvSpPr>
          <p:cNvPr id="178" name="Google Shape;178;p9"/>
          <p:cNvSpPr txBox="1"/>
          <p:nvPr/>
        </p:nvSpPr>
        <p:spPr>
          <a:xfrm>
            <a:off x="645452" y="1752599"/>
            <a:ext cx="5727186" cy="3606801"/>
          </a:xfrm>
          <a:prstGeom prst="rect">
            <a:avLst/>
          </a:prstGeom>
          <a:noFill/>
          <a:ln>
            <a:noFill/>
          </a:ln>
        </p:spPr>
        <p:txBody>
          <a:bodyPr anchorCtr="0" anchor="ctr" bIns="50800" lIns="50800" spcFirstLastPara="1" rIns="50800" wrap="square" tIns="50800">
            <a:spAutoFit/>
          </a:bodyPr>
          <a:lstStyle/>
          <a:p>
            <a:pPr indent="0" lvl="0" marL="0" marR="0" rtl="0" algn="just">
              <a:lnSpc>
                <a:spcPct val="100000"/>
              </a:lnSpc>
              <a:spcBef>
                <a:spcPts val="0"/>
              </a:spcBef>
              <a:spcAft>
                <a:spcPts val="0"/>
              </a:spcAft>
              <a:buClr>
                <a:srgbClr val="000000"/>
              </a:buClr>
              <a:buSzPts val="1900"/>
              <a:buFont typeface="Helvetica Neue"/>
              <a:buNone/>
            </a:pPr>
            <a:r>
              <a:rPr b="1" i="0" lang="en-US" sz="1900" u="none" cap="none" strike="noStrike">
                <a:solidFill>
                  <a:srgbClr val="000000"/>
                </a:solidFill>
                <a:latin typeface="Helvetica Neue"/>
                <a:ea typeface="Helvetica Neue"/>
                <a:cs typeface="Helvetica Neue"/>
                <a:sym typeface="Helvetica Neue"/>
              </a:rPr>
              <a:t>1.</a:t>
            </a:r>
            <a:endParaRPr/>
          </a:p>
          <a:p>
            <a:pPr indent="0" lvl="0" marL="0" marR="0" rtl="0" algn="just">
              <a:lnSpc>
                <a:spcPct val="100000"/>
              </a:lnSpc>
              <a:spcBef>
                <a:spcPts val="0"/>
              </a:spcBef>
              <a:spcAft>
                <a:spcPts val="0"/>
              </a:spcAft>
              <a:buClr>
                <a:srgbClr val="000000"/>
              </a:buClr>
              <a:buSzPts val="1900"/>
              <a:buFont typeface="Helvetica Neue"/>
              <a:buNone/>
            </a:pPr>
            <a:r>
              <a:t/>
            </a:r>
            <a:endParaRPr b="1" i="0" sz="1900" u="none" cap="none" strike="noStrike">
              <a:solidFill>
                <a:srgbClr val="000000"/>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rgbClr val="000000"/>
              </a:buClr>
              <a:buSzPts val="1900"/>
              <a:buFont typeface="Helvetica Neue"/>
              <a:buNone/>
            </a:pPr>
            <a:r>
              <a:rPr b="1" i="0" lang="en-US" sz="1900" u="none" cap="none" strike="noStrike">
                <a:solidFill>
                  <a:srgbClr val="000000"/>
                </a:solidFill>
                <a:latin typeface="Helvetica Neue"/>
                <a:ea typeface="Helvetica Neue"/>
                <a:cs typeface="Helvetica Neue"/>
                <a:sym typeface="Helvetica Neue"/>
              </a:rPr>
              <a:t>Suppose your red bone marrow could not be formed. What functions would your body not be able to perform?</a:t>
            </a:r>
            <a:endParaRPr/>
          </a:p>
          <a:p>
            <a:pPr indent="0" lvl="0" marL="0" marR="0" rtl="0" algn="just">
              <a:lnSpc>
                <a:spcPct val="100000"/>
              </a:lnSpc>
              <a:spcBef>
                <a:spcPts val="0"/>
              </a:spcBef>
              <a:spcAft>
                <a:spcPts val="0"/>
              </a:spcAft>
              <a:buClr>
                <a:srgbClr val="000000"/>
              </a:buClr>
              <a:buSzPts val="1900"/>
              <a:buFont typeface="Helvetica Neue"/>
              <a:buNone/>
            </a:pPr>
            <a:r>
              <a:t/>
            </a:r>
            <a:endParaRPr b="1" i="0" sz="1900" u="none" cap="none" strike="noStrike">
              <a:solidFill>
                <a:srgbClr val="000000"/>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rgbClr val="000000"/>
              </a:buClr>
              <a:buSzPts val="1900"/>
              <a:buFont typeface="Helvetica Neue"/>
              <a:buNone/>
            </a:pPr>
            <a:r>
              <a:t/>
            </a:r>
            <a:endParaRPr b="1" i="0" sz="1900" u="none" cap="none" strike="noStrike">
              <a:solidFill>
                <a:srgbClr val="000000"/>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rgbClr val="000000"/>
              </a:buClr>
              <a:buSzPts val="1900"/>
              <a:buFont typeface="Helvetica Neue"/>
              <a:buNone/>
            </a:pPr>
            <a:r>
              <a:rPr b="1" i="0" lang="en-US" sz="1900" u="none" cap="none" strike="noStrike">
                <a:solidFill>
                  <a:srgbClr val="000000"/>
                </a:solidFill>
                <a:latin typeface="Helvetica Neue"/>
                <a:ea typeface="Helvetica Neue"/>
                <a:cs typeface="Helvetica Neue"/>
                <a:sym typeface="Helvetica Neue"/>
              </a:rPr>
              <a:t>2.</a:t>
            </a:r>
            <a:endParaRPr/>
          </a:p>
          <a:p>
            <a:pPr indent="0" lvl="0" marL="0" marR="0" rtl="0" algn="just">
              <a:lnSpc>
                <a:spcPct val="100000"/>
              </a:lnSpc>
              <a:spcBef>
                <a:spcPts val="0"/>
              </a:spcBef>
              <a:spcAft>
                <a:spcPts val="0"/>
              </a:spcAft>
              <a:buClr>
                <a:srgbClr val="000000"/>
              </a:buClr>
              <a:buSzPts val="1900"/>
              <a:buFont typeface="Helvetica Neue"/>
              <a:buNone/>
            </a:pPr>
            <a:r>
              <a:t/>
            </a:r>
            <a:endParaRPr b="1" i="0" sz="1900" u="none" cap="none" strike="noStrike">
              <a:solidFill>
                <a:srgbClr val="000000"/>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rgbClr val="000000"/>
              </a:buClr>
              <a:buSzPts val="1900"/>
              <a:buFont typeface="Helvetica Neue"/>
              <a:buNone/>
            </a:pPr>
            <a:r>
              <a:rPr b="1" i="0" lang="en-US" sz="1900" u="none" cap="none" strike="noStrike">
                <a:solidFill>
                  <a:srgbClr val="000000"/>
                </a:solidFill>
                <a:latin typeface="Helvetica Neue"/>
                <a:ea typeface="Helvetica Neue"/>
                <a:cs typeface="Helvetica Neue"/>
                <a:sym typeface="Helvetica Neue"/>
              </a:rPr>
              <a:t>Suppose your osseous tissue could not store calcium. What functions would your body not be able to perform?</a:t>
            </a:r>
            <a:endParaRPr/>
          </a:p>
        </p:txBody>
      </p:sp>
      <p:grpSp>
        <p:nvGrpSpPr>
          <p:cNvPr id="179" name="Google Shape;179;p9"/>
          <p:cNvGrpSpPr/>
          <p:nvPr/>
        </p:nvGrpSpPr>
        <p:grpSpPr>
          <a:xfrm>
            <a:off x="503228" y="358764"/>
            <a:ext cx="980376" cy="1007343"/>
            <a:chOff x="-1" y="-2"/>
            <a:chExt cx="980375" cy="1007341"/>
          </a:xfrm>
        </p:grpSpPr>
        <p:sp>
          <p:nvSpPr>
            <p:cNvPr id="180" name="Google Shape;180;p9"/>
            <p:cNvSpPr/>
            <p:nvPr/>
          </p:nvSpPr>
          <p:spPr>
            <a:xfrm>
              <a:off x="-1" y="-2"/>
              <a:ext cx="980375" cy="1007341"/>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181" name="Google Shape;181;p9"/>
            <p:cNvSpPr/>
            <p:nvPr/>
          </p:nvSpPr>
          <p:spPr>
            <a:xfrm>
              <a:off x="165066" y="169585"/>
              <a:ext cx="650361" cy="668151"/>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182" name="Google Shape;182;p9"/>
            <p:cNvGrpSpPr/>
            <p:nvPr/>
          </p:nvGrpSpPr>
          <p:grpSpPr>
            <a:xfrm>
              <a:off x="142133" y="146024"/>
              <a:ext cx="696259" cy="715335"/>
              <a:chOff x="-2" y="-2"/>
              <a:chExt cx="696258" cy="715334"/>
            </a:xfrm>
          </p:grpSpPr>
          <p:sp>
            <p:nvSpPr>
              <p:cNvPr id="183" name="Google Shape;183;p9"/>
              <p:cNvSpPr/>
              <p:nvPr/>
            </p:nvSpPr>
            <p:spPr>
              <a:xfrm>
                <a:off x="-2" y="-1"/>
                <a:ext cx="696256" cy="715328"/>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184" name="Google Shape;184;p9"/>
              <p:cNvPicPr preferRelativeResize="0"/>
              <p:nvPr/>
            </p:nvPicPr>
            <p:blipFill rotWithShape="1">
              <a:blip r:embed="rId5">
                <a:alphaModFix/>
              </a:blip>
              <a:srcRect b="0" l="0" r="0" t="0"/>
              <a:stretch/>
            </p:blipFill>
            <p:spPr>
              <a:xfrm>
                <a:off x="2" y="-2"/>
                <a:ext cx="696254" cy="715334"/>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300"/>
                                        <p:tgtEl>
                                          <p:spTgt spid="179"/>
                                        </p:tgtEl>
                                        <p:attrNameLst>
                                          <p:attrName>ppt_w</p:attrName>
                                        </p:attrNameLst>
                                      </p:cBhvr>
                                      <p:tavLst>
                                        <p:tav fmla="" tm="0">
                                          <p:val>
                                            <p:strVal val="0"/>
                                          </p:val>
                                        </p:tav>
                                        <p:tav fmla="" tm="100000">
                                          <p:val>
                                            <p:strVal val="#ppt_w"/>
                                          </p:val>
                                        </p:tav>
                                      </p:tavLst>
                                    </p:anim>
                                    <p:anim calcmode="lin" valueType="num">
                                      <p:cBhvr additive="base">
                                        <p:cTn dur="300"/>
                                        <p:tgtEl>
                                          <p:spTgt spid="17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4F4F4"/>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